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Lst>
  <p:sldSz cx="12192000" cy="6858000"/>
  <p:notesSz cx="6858000" cy="9144000"/>
  <p:embeddedFontLst>
    <p:embeddedFont>
      <p:font typeface="Wingdings 3" panose="05040102010807070707" pitchFamily="18" charset="2"/>
      <p:regular r:id="rId23"/>
    </p:embeddedFont>
    <p:embeddedFont>
      <p:font typeface="Calibri" panose="020F0502020204030204" pitchFamily="34" charset="0"/>
      <p:regular r:id="rId24"/>
      <p:bold r:id="rId25"/>
      <p:italic r:id="rId26"/>
      <p:boldItalic r:id="rId27"/>
    </p:embeddedFont>
    <p:embeddedFont>
      <p:font typeface="Cooper Black" panose="0208090404030B020404" pitchFamily="18" charset="0"/>
      <p:regular r:id="rId28"/>
    </p:embeddedFont>
    <p:embeddedFont>
      <p:font typeface="Arial Narrow" panose="020B0606020202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tZzlyROoDadUOeDfXo1fWTIwH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0013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232735f06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1232735f0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41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32735f067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232735f06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74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32735f067_0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1232735f06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23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32735f067_1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g1232735f067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55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32735f067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1232735f06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7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32735f067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1232735f06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3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232735f067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1232735f06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23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32735f067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1232735f06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36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32735f067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1232735f06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15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32735f067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232735f06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81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32735f067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1232735f067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91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32735f067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1232735f06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24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5"/>
        <p:cNvGrpSpPr/>
        <p:nvPr/>
      </p:nvGrpSpPr>
      <p:grpSpPr>
        <a:xfrm>
          <a:off x="0" y="0"/>
          <a:ext cx="0" cy="0"/>
          <a:chOff x="0" y="0"/>
          <a:chExt cx="0" cy="0"/>
        </a:xfrm>
      </p:grpSpPr>
      <p:sp>
        <p:nvSpPr>
          <p:cNvPr id="26" name="Google Shape;2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0" y="1147001"/>
            <a:ext cx="7977052" cy="2123658"/>
          </a:xfrm>
          <a:prstGeom prst="rect">
            <a:avLst/>
          </a:prstGeom>
        </p:spPr>
        <p:txBody>
          <a:bodyPr wrap="square">
            <a:spAutoFit/>
          </a:bodyPr>
          <a:lstStyle/>
          <a:p>
            <a:pPr algn="ctr"/>
            <a:r>
              <a:rPr lang="es-MX" sz="4400" b="1" dirty="0">
                <a:solidFill>
                  <a:srgbClr val="002060"/>
                </a:solidFill>
                <a:latin typeface="Arial Narrow"/>
                <a:ea typeface="Arial Narrow"/>
                <a:cs typeface="Arial Narrow"/>
                <a:sym typeface="Calibri"/>
              </a:rPr>
              <a:t>AUDIENCIA PUBLICA  DE RENDICION DE CUENTAS  VIGENCIA </a:t>
            </a:r>
            <a:r>
              <a:rPr lang="es-MX" sz="4400" b="1" dirty="0" smtClean="0">
                <a:solidFill>
                  <a:srgbClr val="002060"/>
                </a:solidFill>
                <a:latin typeface="Arial Narrow"/>
                <a:ea typeface="Arial Narrow"/>
                <a:cs typeface="Arial Narrow"/>
                <a:sym typeface="Calibri"/>
              </a:rPr>
              <a:t>2021</a:t>
            </a:r>
            <a:endParaRPr lang="es-CO" sz="4400" b="1" dirty="0">
              <a:solidFill>
                <a:srgbClr val="002060"/>
              </a:solidFill>
              <a:latin typeface="Arial Narrow"/>
              <a:ea typeface="Arial Narrow"/>
              <a:cs typeface="Arial Narrow"/>
              <a:sym typeface="Calibri"/>
            </a:endParaRPr>
          </a:p>
        </p:txBody>
      </p:sp>
      <p:sp>
        <p:nvSpPr>
          <p:cNvPr id="3" name="Rectángulo 2"/>
          <p:cNvSpPr/>
          <p:nvPr/>
        </p:nvSpPr>
        <p:spPr>
          <a:xfrm>
            <a:off x="3039291" y="3991485"/>
            <a:ext cx="6096000" cy="1200329"/>
          </a:xfrm>
          <a:prstGeom prst="rect">
            <a:avLst/>
          </a:prstGeom>
        </p:spPr>
        <p:txBody>
          <a:bodyPr>
            <a:spAutoFit/>
          </a:bodyPr>
          <a:lstStyle/>
          <a:p>
            <a:pPr algn="ctr"/>
            <a:r>
              <a:rPr lang="es-MX" sz="2400" b="1" dirty="0">
                <a:solidFill>
                  <a:srgbClr val="002060"/>
                </a:solidFill>
                <a:latin typeface="Arial Narrow"/>
                <a:ea typeface="Arial Narrow"/>
                <a:cs typeface="Arial Narrow"/>
              </a:rPr>
              <a:t>MARIA PATRICIA FIGUEREDO MACIAS</a:t>
            </a:r>
          </a:p>
          <a:p>
            <a:pPr algn="ctr"/>
            <a:r>
              <a:rPr lang="es-MX" sz="2400" b="1" dirty="0">
                <a:solidFill>
                  <a:srgbClr val="002060"/>
                </a:solidFill>
                <a:latin typeface="Arial Narrow"/>
                <a:ea typeface="Arial Narrow"/>
                <a:cs typeface="Arial Narrow"/>
              </a:rPr>
              <a:t>GERENTE  HLP PIEDECUESTA</a:t>
            </a:r>
          </a:p>
          <a:p>
            <a:pPr algn="ctr"/>
            <a:r>
              <a:rPr lang="es-MX" sz="2400" b="1" dirty="0">
                <a:solidFill>
                  <a:srgbClr val="002060"/>
                </a:solidFill>
                <a:latin typeface="Arial Narrow"/>
                <a:ea typeface="Arial Narrow"/>
                <a:cs typeface="Arial Narrow"/>
              </a:rPr>
              <a:t>2020- 2024</a:t>
            </a:r>
            <a:endParaRPr lang="es-CO" sz="2400" b="1" dirty="0">
              <a:solidFill>
                <a:srgbClr val="002060"/>
              </a:solidFill>
              <a:latin typeface="Arial Narrow"/>
              <a:ea typeface="Arial Narrow"/>
              <a:cs typeface="Arial Narrow"/>
            </a:endParaRPr>
          </a:p>
        </p:txBody>
      </p:sp>
    </p:spTree>
    <p:extLst>
      <p:ext uri="{BB962C8B-B14F-4D97-AF65-F5344CB8AC3E}">
        <p14:creationId xmlns:p14="http://schemas.microsoft.com/office/powerpoint/2010/main" val="156119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232735f067_0_52"/>
          <p:cNvSpPr txBox="1"/>
          <p:nvPr/>
        </p:nvSpPr>
        <p:spPr>
          <a:xfrm>
            <a:off x="1271925" y="4058125"/>
            <a:ext cx="10787700" cy="1857900"/>
          </a:xfrm>
          <a:prstGeom prst="rect">
            <a:avLst/>
          </a:prstGeom>
          <a:noFill/>
          <a:ln>
            <a:noFill/>
          </a:ln>
        </p:spPr>
        <p:txBody>
          <a:bodyPr spcFirstLastPara="1" wrap="square" lIns="91425" tIns="45700" rIns="91425" bIns="45700" anchor="ctr" anchorCtr="0">
            <a:normAutofit/>
          </a:bodyPr>
          <a:lstStyle/>
          <a:p>
            <a:pPr marL="0" lvl="0" indent="0" algn="just" rtl="0">
              <a:lnSpc>
                <a:spcPct val="115000"/>
              </a:lnSpc>
              <a:spcBef>
                <a:spcPts val="0"/>
              </a:spcBef>
              <a:spcAft>
                <a:spcPts val="0"/>
              </a:spcAft>
              <a:buClr>
                <a:schemeClr val="dk1"/>
              </a:buClr>
              <a:buSzPts val="1100"/>
              <a:buFont typeface="Arial"/>
              <a:buNone/>
            </a:pPr>
            <a:r>
              <a:rPr lang="es-CO" sz="1949">
                <a:solidFill>
                  <a:schemeClr val="dk1"/>
                </a:solidFill>
                <a:latin typeface="Arial Narrow"/>
                <a:ea typeface="Arial Narrow"/>
                <a:cs typeface="Arial Narrow"/>
                <a:sym typeface="Arial Narrow"/>
              </a:rPr>
              <a:t>En el cuadro de producción se observa un aumento  en estos cursos de vida, con relación al año 2020, a principios de 2021 se logró mayor captación a estos programas y se contó con el tamizaje de laboratorio de manera ágil lo que nos permitió  fortalecer las  rutas específicas de atención. Se garantizo la disponibilidad de métodos de planificación y se fortalecieron las atenciones en zona rural del Municipio.</a:t>
            </a:r>
            <a:endParaRPr sz="1949">
              <a:solidFill>
                <a:schemeClr val="dk1"/>
              </a:solidFill>
              <a:latin typeface="Arial Narrow"/>
              <a:ea typeface="Arial Narrow"/>
              <a:cs typeface="Arial Narrow"/>
              <a:sym typeface="Arial Narrow"/>
            </a:endParaRPr>
          </a:p>
          <a:p>
            <a:pPr marL="0" lvl="0" indent="0" algn="just" rtl="0">
              <a:lnSpc>
                <a:spcPct val="115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p:txBody>
      </p:sp>
      <p:sp>
        <p:nvSpPr>
          <p:cNvPr id="143" name="Google Shape;143;g1232735f067_0_52"/>
          <p:cNvSpPr txBox="1">
            <a:spLocks noGrp="1"/>
          </p:cNvSpPr>
          <p:nvPr>
            <p:ph type="title"/>
          </p:nvPr>
        </p:nvSpPr>
        <p:spPr>
          <a:xfrm>
            <a:off x="838200" y="232604"/>
            <a:ext cx="10515600" cy="40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s-CO" sz="3200"/>
              <a:t>ATENCIÓN EN SALUD CURSOS DE VIDA  2020-2021</a:t>
            </a:r>
            <a:endParaRPr sz="3200"/>
          </a:p>
        </p:txBody>
      </p:sp>
      <p:pic>
        <p:nvPicPr>
          <p:cNvPr id="144" name="Google Shape;144;g1232735f067_0_52"/>
          <p:cNvPicPr preferRelativeResize="0"/>
          <p:nvPr/>
        </p:nvPicPr>
        <p:blipFill>
          <a:blip r:embed="rId3">
            <a:alphaModFix/>
          </a:blip>
          <a:stretch>
            <a:fillRect/>
          </a:stretch>
        </p:blipFill>
        <p:spPr>
          <a:xfrm>
            <a:off x="2911550" y="794504"/>
            <a:ext cx="5834147" cy="31112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232735f067_0_67"/>
          <p:cNvSpPr txBox="1"/>
          <p:nvPr/>
        </p:nvSpPr>
        <p:spPr>
          <a:xfrm>
            <a:off x="719375" y="4293049"/>
            <a:ext cx="10515600" cy="1680000"/>
          </a:xfrm>
          <a:prstGeom prst="rect">
            <a:avLst/>
          </a:prstGeom>
          <a:noFill/>
          <a:ln>
            <a:noFill/>
          </a:ln>
        </p:spPr>
        <p:txBody>
          <a:bodyPr spcFirstLastPara="1" wrap="square" lIns="91425" tIns="45700" rIns="91425" bIns="45700" anchor="ctr" anchorCtr="0">
            <a:normAutofit fontScale="62500" lnSpcReduction="20000"/>
          </a:bodyPr>
          <a:lstStyle/>
          <a:p>
            <a:pPr marL="0" lvl="0" indent="0" algn="just" rtl="0">
              <a:lnSpc>
                <a:spcPct val="115000"/>
              </a:lnSpc>
              <a:spcBef>
                <a:spcPts val="0"/>
              </a:spcBef>
              <a:spcAft>
                <a:spcPts val="0"/>
              </a:spcAft>
              <a:buClr>
                <a:schemeClr val="dk1"/>
              </a:buClr>
              <a:buSzPct val="35376"/>
              <a:buFont typeface="Arial"/>
              <a:buNone/>
            </a:pPr>
            <a:r>
              <a:rPr lang="es-CO" sz="3109">
                <a:solidFill>
                  <a:schemeClr val="dk1"/>
                </a:solidFill>
                <a:latin typeface="Arial Narrow"/>
                <a:ea typeface="Arial Narrow"/>
                <a:cs typeface="Arial Narrow"/>
                <a:sym typeface="Arial Narrow"/>
              </a:rPr>
              <a:t>En el cuadro de producción se observa un aumento  en las consultas de control prenatal e infancia y primera infancia en el 2021 ,en relación al año 2020, teniendo en cuenta que el HLP siguió prestando sus servicios de manera remota, los cuales no permitieron lograr el cumplimiento de metas establecido para el año 2020; para el año 2021 se doblan los esfuerzo y se logra cumplir con la atención a gestantes, niños y niñas del Municipio, con un incremento del 48,32% .</a:t>
            </a:r>
            <a:endParaRPr sz="1800">
              <a:solidFill>
                <a:schemeClr val="dk1"/>
              </a:solidFill>
              <a:latin typeface="Calibri"/>
              <a:ea typeface="Calibri"/>
              <a:cs typeface="Calibri"/>
              <a:sym typeface="Calibri"/>
            </a:endParaRPr>
          </a:p>
        </p:txBody>
      </p:sp>
      <p:sp>
        <p:nvSpPr>
          <p:cNvPr id="150" name="Google Shape;150;g1232735f067_0_67"/>
          <p:cNvSpPr txBox="1">
            <a:spLocks noGrp="1"/>
          </p:cNvSpPr>
          <p:nvPr>
            <p:ph type="title"/>
          </p:nvPr>
        </p:nvSpPr>
        <p:spPr>
          <a:xfrm>
            <a:off x="838200" y="232604"/>
            <a:ext cx="10515600" cy="40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s-CO" sz="3200"/>
              <a:t>CONTROL PRENATAL , 1RA INFANCIA E INFANCIA   2020-2021</a:t>
            </a:r>
            <a:endParaRPr sz="3200"/>
          </a:p>
        </p:txBody>
      </p:sp>
      <p:pic>
        <p:nvPicPr>
          <p:cNvPr id="151" name="Google Shape;151;g1232735f067_0_67"/>
          <p:cNvPicPr preferRelativeResize="0"/>
          <p:nvPr/>
        </p:nvPicPr>
        <p:blipFill>
          <a:blip r:embed="rId3">
            <a:alphaModFix/>
          </a:blip>
          <a:stretch>
            <a:fillRect/>
          </a:stretch>
        </p:blipFill>
        <p:spPr>
          <a:xfrm>
            <a:off x="2464975" y="794504"/>
            <a:ext cx="6722707" cy="33461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232735f067_0_72"/>
          <p:cNvSpPr txBox="1"/>
          <p:nvPr/>
        </p:nvSpPr>
        <p:spPr>
          <a:xfrm>
            <a:off x="1676400" y="4754550"/>
            <a:ext cx="9964800" cy="984600"/>
          </a:xfrm>
          <a:prstGeom prst="rect">
            <a:avLst/>
          </a:prstGeom>
          <a:noFill/>
          <a:ln>
            <a:noFill/>
          </a:ln>
        </p:spPr>
        <p:txBody>
          <a:bodyPr spcFirstLastPara="1" wrap="square" lIns="91425" tIns="45700" rIns="91425" bIns="45700" anchor="ctr" anchorCtr="0">
            <a:noAutofit/>
          </a:bodyPr>
          <a:lstStyle/>
          <a:p>
            <a:pPr marL="0" lvl="0" indent="0" algn="just" rtl="0">
              <a:lnSpc>
                <a:spcPct val="95000"/>
              </a:lnSpc>
              <a:spcBef>
                <a:spcPts val="0"/>
              </a:spcBef>
              <a:spcAft>
                <a:spcPts val="0"/>
              </a:spcAft>
              <a:buClr>
                <a:schemeClr val="dk1"/>
              </a:buClr>
              <a:buSzPts val="688"/>
              <a:buFont typeface="Arial"/>
              <a:buNone/>
            </a:pPr>
            <a:r>
              <a:rPr lang="es-CO" sz="1337">
                <a:solidFill>
                  <a:schemeClr val="dk1"/>
                </a:solidFill>
                <a:latin typeface="Arial Narrow"/>
                <a:ea typeface="Arial Narrow"/>
                <a:cs typeface="Arial Narrow"/>
                <a:sym typeface="Arial Narrow"/>
              </a:rPr>
              <a:t>En el cuadro de producción se observa un aumento en  el programa de vacunación en el 2021 ,en relación al año 2020  debido a la situación que vivió el país con la llegada de la pandemia  de la covid 19 , se  tuvieron que modificar  algunos servicios en este caso se inició con el agendamiento cada 30 minutos para evitar aglomeraciones y permitir el distanciamiento social, no se lograron todas las jornadas nacionales de vacunación lo que disminuyó en alto porcentaje las metas, sin embargo poco a poco para el 2021  se iniciaron las jornadas Nacionales de vacunación  y se fueron normalizando los servicios lo que nos permitió realizar de igual manera jornadas de vacunación municipales  , brigadas de salud y barridos casa a casa  aun  con el mantenimiento de las normas de bioseguridad por pandemia.</a:t>
            </a:r>
            <a:endParaRPr sz="1337">
              <a:solidFill>
                <a:schemeClr val="dk1"/>
              </a:solidFill>
              <a:latin typeface="Arial Narrow"/>
              <a:ea typeface="Arial Narrow"/>
              <a:cs typeface="Arial Narrow"/>
              <a:sym typeface="Arial Narrow"/>
            </a:endParaRPr>
          </a:p>
          <a:p>
            <a:pPr marL="0" lvl="0" indent="0" algn="just" rtl="0">
              <a:lnSpc>
                <a:spcPct val="95000"/>
              </a:lnSpc>
              <a:spcBef>
                <a:spcPts val="0"/>
              </a:spcBef>
              <a:spcAft>
                <a:spcPts val="0"/>
              </a:spcAft>
              <a:buClr>
                <a:schemeClr val="dk1"/>
              </a:buClr>
              <a:buSzPts val="688"/>
              <a:buFont typeface="Arial"/>
              <a:buNone/>
            </a:pPr>
            <a:endParaRPr sz="1337">
              <a:solidFill>
                <a:schemeClr val="dk1"/>
              </a:solidFill>
              <a:latin typeface="Arial Narrow"/>
              <a:ea typeface="Arial Narrow"/>
              <a:cs typeface="Arial Narrow"/>
              <a:sym typeface="Arial Narrow"/>
            </a:endParaRPr>
          </a:p>
          <a:p>
            <a:pPr marL="0" marR="0" lvl="0" indent="0" algn="just" rtl="0">
              <a:lnSpc>
                <a:spcPct val="70000"/>
              </a:lnSpc>
              <a:spcBef>
                <a:spcPts val="0"/>
              </a:spcBef>
              <a:spcAft>
                <a:spcPts val="0"/>
              </a:spcAft>
              <a:buClr>
                <a:schemeClr val="dk1"/>
              </a:buClr>
              <a:buSzPts val="1125"/>
              <a:buFont typeface="Calibri"/>
              <a:buNone/>
            </a:pPr>
            <a:endParaRPr sz="1686">
              <a:solidFill>
                <a:schemeClr val="dk1"/>
              </a:solidFill>
              <a:latin typeface="Arial Narrow"/>
              <a:ea typeface="Arial Narrow"/>
              <a:cs typeface="Arial Narrow"/>
              <a:sym typeface="Arial Narrow"/>
            </a:endParaRPr>
          </a:p>
        </p:txBody>
      </p:sp>
      <p:sp>
        <p:nvSpPr>
          <p:cNvPr id="157" name="Google Shape;157;g1232735f067_0_72"/>
          <p:cNvSpPr txBox="1">
            <a:spLocks noGrp="1"/>
          </p:cNvSpPr>
          <p:nvPr>
            <p:ph type="title"/>
          </p:nvPr>
        </p:nvSpPr>
        <p:spPr>
          <a:xfrm>
            <a:off x="838200" y="232604"/>
            <a:ext cx="10515600" cy="40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s-CO" sz="3200">
                <a:latin typeface="Arial Narrow"/>
                <a:ea typeface="Arial Narrow"/>
                <a:cs typeface="Arial Narrow"/>
                <a:sym typeface="Arial Narrow"/>
              </a:rPr>
              <a:t>PROGRAMA AMPLIADO DE INMUNIZACIÓN PAI - VACUNACIÓN COVID-19 2020-2021</a:t>
            </a:r>
            <a:endParaRPr sz="3200">
              <a:latin typeface="Arial Narrow"/>
              <a:ea typeface="Arial Narrow"/>
              <a:cs typeface="Arial Narrow"/>
              <a:sym typeface="Arial Narrow"/>
            </a:endParaRPr>
          </a:p>
        </p:txBody>
      </p:sp>
      <p:pic>
        <p:nvPicPr>
          <p:cNvPr id="158" name="Google Shape;158;g1232735f067_0_72"/>
          <p:cNvPicPr preferRelativeResize="0"/>
          <p:nvPr/>
        </p:nvPicPr>
        <p:blipFill>
          <a:blip r:embed="rId3">
            <a:alphaModFix/>
          </a:blip>
          <a:stretch>
            <a:fillRect/>
          </a:stretch>
        </p:blipFill>
        <p:spPr>
          <a:xfrm>
            <a:off x="2624475" y="967701"/>
            <a:ext cx="7704576" cy="34612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232735f067_1_26"/>
          <p:cNvSpPr txBox="1"/>
          <p:nvPr/>
        </p:nvSpPr>
        <p:spPr>
          <a:xfrm>
            <a:off x="1264075" y="4502900"/>
            <a:ext cx="10089600"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dk1"/>
              </a:buClr>
              <a:buSzPts val="1800"/>
              <a:buFont typeface="Calibri"/>
              <a:buNone/>
            </a:pPr>
            <a:r>
              <a:rPr lang="es-CO" sz="1800" b="0" i="0" u="none" strike="noStrike" cap="none">
                <a:solidFill>
                  <a:schemeClr val="dk1"/>
                </a:solidFill>
                <a:latin typeface="Calibri"/>
                <a:ea typeface="Calibri"/>
                <a:cs typeface="Calibri"/>
                <a:sym typeface="Calibri"/>
              </a:rPr>
              <a:t>Con respecto  a los eventos de salud </a:t>
            </a:r>
            <a:r>
              <a:rPr lang="es-CO" sz="1800">
                <a:solidFill>
                  <a:schemeClr val="dk1"/>
                </a:solidFill>
                <a:latin typeface="Calibri"/>
                <a:ea typeface="Calibri"/>
                <a:cs typeface="Calibri"/>
                <a:sym typeface="Calibri"/>
              </a:rPr>
              <a:t>pública</a:t>
            </a:r>
            <a:r>
              <a:rPr lang="es-CO" sz="1800" b="0" i="0" u="none" strike="noStrike" cap="none">
                <a:solidFill>
                  <a:schemeClr val="dk1"/>
                </a:solidFill>
                <a:latin typeface="Calibri"/>
                <a:ea typeface="Calibri"/>
                <a:cs typeface="Calibri"/>
                <a:sym typeface="Calibri"/>
              </a:rPr>
              <a:t> de 20</a:t>
            </a:r>
            <a:r>
              <a:rPr lang="es-CO" sz="1800">
                <a:solidFill>
                  <a:schemeClr val="dk1"/>
                </a:solidFill>
                <a:latin typeface="Calibri"/>
                <a:ea typeface="Calibri"/>
                <a:cs typeface="Calibri"/>
                <a:sym typeface="Calibri"/>
              </a:rPr>
              <a:t>20</a:t>
            </a:r>
            <a:r>
              <a:rPr lang="es-CO" sz="1800" b="0" i="0" u="none" strike="noStrike" cap="none">
                <a:solidFill>
                  <a:schemeClr val="dk1"/>
                </a:solidFill>
                <a:latin typeface="Calibri"/>
                <a:ea typeface="Calibri"/>
                <a:cs typeface="Calibri"/>
                <a:sym typeface="Calibri"/>
              </a:rPr>
              <a:t> a 202</a:t>
            </a:r>
            <a:r>
              <a:rPr lang="es-CO" sz="1800">
                <a:solidFill>
                  <a:schemeClr val="dk1"/>
                </a:solidFill>
                <a:latin typeface="Calibri"/>
                <a:ea typeface="Calibri"/>
                <a:cs typeface="Calibri"/>
                <a:sym typeface="Calibri"/>
              </a:rPr>
              <a:t>1</a:t>
            </a:r>
            <a:r>
              <a:rPr lang="es-CO" sz="1800" b="0" i="0" u="none" strike="noStrike" cap="none">
                <a:solidFill>
                  <a:schemeClr val="dk1"/>
                </a:solidFill>
                <a:latin typeface="Calibri"/>
                <a:ea typeface="Calibri"/>
                <a:cs typeface="Calibri"/>
                <a:sym typeface="Calibri"/>
              </a:rPr>
              <a:t>, se </a:t>
            </a:r>
            <a:r>
              <a:rPr lang="es-CO" sz="1800">
                <a:solidFill>
                  <a:schemeClr val="dk1"/>
                </a:solidFill>
                <a:latin typeface="Calibri"/>
                <a:ea typeface="Calibri"/>
                <a:cs typeface="Calibri"/>
                <a:sym typeface="Calibri"/>
              </a:rPr>
              <a:t>mantiene</a:t>
            </a:r>
            <a:r>
              <a:rPr lang="es-CO" sz="1800" b="0" i="0" u="none" strike="noStrike" cap="none">
                <a:solidFill>
                  <a:schemeClr val="dk1"/>
                </a:solidFill>
                <a:latin typeface="Calibri"/>
                <a:ea typeface="Calibri"/>
                <a:cs typeface="Calibri"/>
                <a:sym typeface="Calibri"/>
              </a:rPr>
              <a:t> la </a:t>
            </a:r>
            <a:r>
              <a:rPr lang="es-CO" sz="1800">
                <a:solidFill>
                  <a:schemeClr val="dk1"/>
                </a:solidFill>
                <a:latin typeface="Calibri"/>
                <a:ea typeface="Calibri"/>
                <a:cs typeface="Calibri"/>
                <a:sym typeface="Calibri"/>
              </a:rPr>
              <a:t>tendencia</a:t>
            </a:r>
            <a:r>
              <a:rPr lang="es-CO" sz="1800" b="0" i="0" u="none" strike="noStrike" cap="none">
                <a:solidFill>
                  <a:schemeClr val="dk1"/>
                </a:solidFill>
                <a:latin typeface="Calibri"/>
                <a:ea typeface="Calibri"/>
                <a:cs typeface="Calibri"/>
                <a:sym typeface="Calibri"/>
              </a:rPr>
              <a:t> en aumento de los eventos respirat</a:t>
            </a:r>
            <a:r>
              <a:rPr lang="es-CO" sz="1800">
                <a:solidFill>
                  <a:schemeClr val="dk1"/>
                </a:solidFill>
                <a:latin typeface="Calibri"/>
                <a:ea typeface="Calibri"/>
                <a:cs typeface="Calibri"/>
                <a:sym typeface="Calibri"/>
              </a:rPr>
              <a:t>orios por virus </a:t>
            </a:r>
            <a:r>
              <a:rPr lang="es-CO" sz="1800" b="0" i="0" u="none" strike="noStrike" cap="none">
                <a:solidFill>
                  <a:schemeClr val="dk1"/>
                </a:solidFill>
                <a:latin typeface="Calibri"/>
                <a:ea typeface="Calibri"/>
                <a:cs typeface="Calibri"/>
                <a:sym typeface="Calibri"/>
              </a:rPr>
              <a:t>nuevo sars cov-2 ( covid 19)</a:t>
            </a:r>
            <a:r>
              <a:rPr lang="es-CO" sz="1800">
                <a:solidFill>
                  <a:schemeClr val="dk1"/>
                </a:solidFill>
                <a:latin typeface="Calibri"/>
                <a:ea typeface="Calibri"/>
                <a:cs typeface="Calibri"/>
                <a:sym typeface="Calibri"/>
              </a:rPr>
              <a:t> y TB, reportandose 348 casos.</a:t>
            </a:r>
            <a:endParaRPr sz="180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1800"/>
              <a:buFont typeface="Calibri"/>
              <a:buNone/>
            </a:pPr>
            <a:r>
              <a:rPr lang="es-CO" sz="1800">
                <a:solidFill>
                  <a:schemeClr val="dk1"/>
                </a:solidFill>
                <a:latin typeface="Calibri"/>
                <a:ea typeface="Calibri"/>
                <a:cs typeface="Calibri"/>
                <a:sym typeface="Calibri"/>
              </a:rPr>
              <a:t>Los</a:t>
            </a:r>
            <a:r>
              <a:rPr lang="es-CO" sz="1800" b="0" i="0" u="none" strike="noStrike" cap="none">
                <a:solidFill>
                  <a:schemeClr val="dk1"/>
                </a:solidFill>
                <a:latin typeface="Calibri"/>
                <a:ea typeface="Calibri"/>
                <a:cs typeface="Calibri"/>
                <a:sym typeface="Calibri"/>
              </a:rPr>
              <a:t> eventos de violencia de </a:t>
            </a:r>
            <a:r>
              <a:rPr lang="es-CO" sz="1800">
                <a:solidFill>
                  <a:schemeClr val="dk1"/>
                </a:solidFill>
                <a:latin typeface="Calibri"/>
                <a:ea typeface="Calibri"/>
                <a:cs typeface="Calibri"/>
                <a:sym typeface="Calibri"/>
              </a:rPr>
              <a:t>género incrementaron en un 39,7%, </a:t>
            </a:r>
            <a:r>
              <a:rPr lang="es-CO" sz="1800" b="0" i="0" u="none" strike="noStrike" cap="none">
                <a:solidFill>
                  <a:schemeClr val="dk1"/>
                </a:solidFill>
                <a:latin typeface="Calibri"/>
                <a:ea typeface="Calibri"/>
                <a:cs typeface="Calibri"/>
                <a:sym typeface="Calibri"/>
              </a:rPr>
              <a:t> </a:t>
            </a:r>
            <a:r>
              <a:rPr lang="es-CO" sz="1800">
                <a:solidFill>
                  <a:schemeClr val="dk1"/>
                </a:solidFill>
                <a:latin typeface="Calibri"/>
                <a:ea typeface="Calibri"/>
                <a:cs typeface="Calibri"/>
                <a:sym typeface="Calibri"/>
              </a:rPr>
              <a:t>con relación al año 2020, </a:t>
            </a:r>
            <a:r>
              <a:rPr lang="es-CO" sz="1800" b="0" i="0" u="none" strike="noStrike" cap="none">
                <a:solidFill>
                  <a:schemeClr val="dk1"/>
                </a:solidFill>
                <a:latin typeface="Calibri"/>
                <a:ea typeface="Calibri"/>
                <a:cs typeface="Calibri"/>
                <a:sym typeface="Calibri"/>
              </a:rPr>
              <a:t>los casos de dengue se vieron disminuidos</a:t>
            </a:r>
            <a:r>
              <a:rPr lang="es-CO" sz="1800">
                <a:solidFill>
                  <a:schemeClr val="dk1"/>
                </a:solidFill>
                <a:latin typeface="Calibri"/>
                <a:ea typeface="Calibri"/>
                <a:cs typeface="Calibri"/>
                <a:sym typeface="Calibri"/>
              </a:rPr>
              <a:t> en un 72,5%.</a:t>
            </a:r>
            <a:endParaRPr sz="1800" b="0" i="0" u="none" strike="noStrike" cap="none">
              <a:solidFill>
                <a:schemeClr val="dk1"/>
              </a:solidFill>
              <a:latin typeface="Calibri"/>
              <a:ea typeface="Calibri"/>
              <a:cs typeface="Calibri"/>
              <a:sym typeface="Calibri"/>
            </a:endParaRPr>
          </a:p>
        </p:txBody>
      </p:sp>
      <p:pic>
        <p:nvPicPr>
          <p:cNvPr id="164" name="Google Shape;164;g1232735f067_1_26"/>
          <p:cNvPicPr preferRelativeResize="0"/>
          <p:nvPr/>
        </p:nvPicPr>
        <p:blipFill>
          <a:blip r:embed="rId3">
            <a:alphaModFix/>
          </a:blip>
          <a:stretch>
            <a:fillRect/>
          </a:stretch>
        </p:blipFill>
        <p:spPr>
          <a:xfrm>
            <a:off x="1191425" y="717800"/>
            <a:ext cx="10162375" cy="3709425"/>
          </a:xfrm>
          <a:prstGeom prst="rect">
            <a:avLst/>
          </a:prstGeom>
          <a:noFill/>
          <a:ln>
            <a:noFill/>
          </a:ln>
        </p:spPr>
      </p:pic>
      <p:sp>
        <p:nvSpPr>
          <p:cNvPr id="165" name="Google Shape;165;g1232735f067_1_26"/>
          <p:cNvSpPr txBox="1">
            <a:spLocks noGrp="1"/>
          </p:cNvSpPr>
          <p:nvPr>
            <p:ph type="title" idx="4294967295"/>
          </p:nvPr>
        </p:nvSpPr>
        <p:spPr>
          <a:xfrm>
            <a:off x="0" y="233363"/>
            <a:ext cx="10515600" cy="40798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s-CO" sz="3200">
                <a:latin typeface="Arial Narrow"/>
                <a:ea typeface="Arial Narrow"/>
                <a:cs typeface="Arial Narrow"/>
                <a:sym typeface="Arial Narrow"/>
              </a:rPr>
              <a:t>EVENTOS DE SALUD PÚBLICA 2020-2021</a:t>
            </a:r>
            <a:endParaRPr sz="3200">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a:extLst>
              <a:ext uri="{FF2B5EF4-FFF2-40B4-BE49-F238E27FC236}">
                <a16:creationId xmlns:a16="http://schemas.microsoft.com/office/drawing/2014/main" xmlns="" id="{A4328C53-0A96-41F4-9E73-6B09343414BC}"/>
              </a:ext>
            </a:extLst>
          </p:cNvPr>
          <p:cNvSpPr txBox="1">
            <a:spLocks/>
          </p:cNvSpPr>
          <p:nvPr/>
        </p:nvSpPr>
        <p:spPr>
          <a:xfrm>
            <a:off x="1643269" y="2884633"/>
            <a:ext cx="8905461" cy="744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pPr>
            <a:r>
              <a:rPr lang="es-CO" b="1" dirty="0">
                <a:solidFill>
                  <a:srgbClr val="002060"/>
                </a:solidFill>
                <a:latin typeface="Cooper Black" panose="0208090404030B020404" pitchFamily="18" charset="0"/>
              </a:rPr>
              <a:t>ASPECTOS FINANCIEROS</a:t>
            </a:r>
          </a:p>
        </p:txBody>
      </p:sp>
    </p:spTree>
    <p:extLst>
      <p:ext uri="{BB962C8B-B14F-4D97-AF65-F5344CB8AC3E}">
        <p14:creationId xmlns:p14="http://schemas.microsoft.com/office/powerpoint/2010/main" val="1275493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0E9AB99-3882-4A66-AAE1-5B13C7C58B6E}"/>
              </a:ext>
            </a:extLst>
          </p:cNvPr>
          <p:cNvSpPr txBox="1">
            <a:spLocks/>
          </p:cNvSpPr>
          <p:nvPr/>
        </p:nvSpPr>
        <p:spPr>
          <a:xfrm>
            <a:off x="1093859" y="1414579"/>
            <a:ext cx="9640401" cy="2216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Tx/>
              <a:buFont typeface="Arial" panose="020B0604020202020204" pitchFamily="34" charset="0"/>
              <a:buNone/>
            </a:pPr>
            <a:r>
              <a:rPr lang="es-CO" sz="2400" dirty="0">
                <a:solidFill>
                  <a:prstClr val="black"/>
                </a:solidFill>
              </a:rPr>
              <a:t>El Sector Salud ha sido uno de los sectores mas golpeados a raíz de las consecuencias que ha traído la  PANDEMIA COVID -19, adicional a esto se presento la liquidación de la EPS COMPARTA y la ESE Hospital Local de Piedecuesta, no fue ajena  a dichas consecuencias, sin embargo se tomaron medidas administrativas tendiente a mitigar las mismas, salvaguardando  a la Institución desde el punto de vista operativo como administrativo.</a:t>
            </a:r>
          </a:p>
        </p:txBody>
      </p:sp>
      <p:sp>
        <p:nvSpPr>
          <p:cNvPr id="4" name="Marcador de contenido 2">
            <a:extLst>
              <a:ext uri="{FF2B5EF4-FFF2-40B4-BE49-F238E27FC236}">
                <a16:creationId xmlns:a16="http://schemas.microsoft.com/office/drawing/2014/main" xmlns="" id="{4C7A5BAA-F767-4B80-995E-6ACF8BFC6A44}"/>
              </a:ext>
            </a:extLst>
          </p:cNvPr>
          <p:cNvSpPr txBox="1">
            <a:spLocks/>
          </p:cNvSpPr>
          <p:nvPr/>
        </p:nvSpPr>
        <p:spPr>
          <a:xfrm>
            <a:off x="1093858" y="3795091"/>
            <a:ext cx="9640401" cy="13334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4472C4"/>
              </a:buClr>
              <a:buFont typeface="Wingdings 3" charset="2"/>
              <a:buNone/>
            </a:pPr>
            <a:r>
              <a:rPr lang="es-CO" sz="2400" dirty="0">
                <a:solidFill>
                  <a:prstClr val="black">
                    <a:lumMod val="75000"/>
                    <a:lumOff val="25000"/>
                  </a:prstClr>
                </a:solidFill>
              </a:rPr>
              <a:t>A continuación se presenta  el comportamiento financiero de la entidad durante la vigencia 2021, haciendo un análisis comparativo con la vigencia 2020.</a:t>
            </a:r>
          </a:p>
        </p:txBody>
      </p:sp>
    </p:spTree>
    <p:extLst>
      <p:ext uri="{BB962C8B-B14F-4D97-AF65-F5344CB8AC3E}">
        <p14:creationId xmlns:p14="http://schemas.microsoft.com/office/powerpoint/2010/main" val="3285558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3494FCB8-4DDA-4FD8-99EA-8EAC663603FB}"/>
              </a:ext>
            </a:extLst>
          </p:cNvPr>
          <p:cNvSpPr txBox="1">
            <a:spLocks/>
          </p:cNvSpPr>
          <p:nvPr/>
        </p:nvSpPr>
        <p:spPr>
          <a:xfrm>
            <a:off x="2141699" y="364436"/>
            <a:ext cx="8596668" cy="7818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pPr>
            <a:r>
              <a:rPr lang="es-CO" dirty="0">
                <a:solidFill>
                  <a:prstClr val="black"/>
                </a:solidFill>
                <a:latin typeface="Cooper Black" panose="0208090404030B020404" pitchFamily="18" charset="0"/>
              </a:rPr>
              <a:t>VENTA DE SERVICIOS DE SALUD </a:t>
            </a:r>
          </a:p>
        </p:txBody>
      </p:sp>
      <p:sp>
        <p:nvSpPr>
          <p:cNvPr id="5" name="Título 6">
            <a:extLst>
              <a:ext uri="{FF2B5EF4-FFF2-40B4-BE49-F238E27FC236}">
                <a16:creationId xmlns:a16="http://schemas.microsoft.com/office/drawing/2014/main" xmlns="" id="{C2D5EC12-D342-4495-B93B-E69BBA916B77}"/>
              </a:ext>
            </a:extLst>
          </p:cNvPr>
          <p:cNvSpPr>
            <a:spLocks noGrp="1"/>
          </p:cNvSpPr>
          <p:nvPr>
            <p:ph type="title" idx="4294967295"/>
          </p:nvPr>
        </p:nvSpPr>
        <p:spPr>
          <a:xfrm>
            <a:off x="0" y="4198938"/>
            <a:ext cx="8947150" cy="1817687"/>
          </a:xfrm>
        </p:spPr>
        <p:txBody>
          <a:bodyPr>
            <a:noAutofit/>
          </a:bodyPr>
          <a:lstStyle/>
          <a:p>
            <a:pPr algn="just"/>
            <a:r>
              <a:rPr lang="es-MX" sz="1800" dirty="0">
                <a:latin typeface="+mn-lt"/>
                <a:cs typeface="Arial" panose="020B0604020202020204" pitchFamily="34" charset="0"/>
              </a:rPr>
              <a:t/>
            </a:r>
            <a:br>
              <a:rPr lang="es-MX" sz="1800" dirty="0">
                <a:latin typeface="+mn-lt"/>
                <a:cs typeface="Arial" panose="020B0604020202020204" pitchFamily="34" charset="0"/>
              </a:rPr>
            </a:br>
            <a:r>
              <a:rPr lang="es-MX" sz="1800" dirty="0">
                <a:latin typeface="+mn-lt"/>
                <a:cs typeface="Arial" panose="020B0604020202020204" pitchFamily="34" charset="0"/>
              </a:rPr>
              <a:t>A pesar de la liquidación de COMPARTA no se refleja afectación en la facturación de la vigencia 2021 ya que esos usuarios fueron asignados  a IPS privadas, disminuyendo los ingresos de la .E.S.E, adicionalmente se levanto el periodo de aislamiento por pandemia en el Ministerio de Salud y Protección Social.</a:t>
            </a:r>
            <a:br>
              <a:rPr lang="es-MX" sz="1800" dirty="0">
                <a:latin typeface="+mn-lt"/>
                <a:cs typeface="Arial" panose="020B0604020202020204" pitchFamily="34" charset="0"/>
              </a:rPr>
            </a:br>
            <a:r>
              <a:rPr lang="es-MX" sz="1600" dirty="0">
                <a:latin typeface="+mn-lt"/>
                <a:cs typeface="Arial" panose="020B0604020202020204" pitchFamily="34" charset="0"/>
              </a:rPr>
              <a:t/>
            </a:r>
            <a:br>
              <a:rPr lang="es-MX" sz="1600" dirty="0">
                <a:latin typeface="+mn-lt"/>
                <a:cs typeface="Arial" panose="020B0604020202020204" pitchFamily="34" charset="0"/>
              </a:rPr>
            </a:br>
            <a:endParaRPr lang="es-CO" sz="1600" dirty="0">
              <a:latin typeface="+mn-lt"/>
              <a:cs typeface="Arial" panose="020B0604020202020204" pitchFamily="34" charset="0"/>
            </a:endParaRPr>
          </a:p>
        </p:txBody>
      </p:sp>
      <p:sp>
        <p:nvSpPr>
          <p:cNvPr id="2" name="CuadroTexto 1">
            <a:extLst>
              <a:ext uri="{FF2B5EF4-FFF2-40B4-BE49-F238E27FC236}">
                <a16:creationId xmlns:a16="http://schemas.microsoft.com/office/drawing/2014/main" xmlns="" id="{A1F1ECA0-39A2-4F65-B587-6FD3F0BE57DB}"/>
              </a:ext>
            </a:extLst>
          </p:cNvPr>
          <p:cNvSpPr txBox="1"/>
          <p:nvPr/>
        </p:nvSpPr>
        <p:spPr>
          <a:xfrm>
            <a:off x="9999654" y="1586786"/>
            <a:ext cx="848139" cy="369332"/>
          </a:xfrm>
          <a:prstGeom prst="rect">
            <a:avLst/>
          </a:prstGeom>
          <a:noFill/>
        </p:spPr>
        <p:txBody>
          <a:bodyPr wrap="square" rtlCol="0">
            <a:spAutoFit/>
          </a:bodyPr>
          <a:lstStyle/>
          <a:p>
            <a:pPr>
              <a:buClrTx/>
              <a:buFontTx/>
              <a:buNone/>
            </a:pPr>
            <a:r>
              <a:rPr lang="es-CO" sz="1800" kern="1200" dirty="0">
                <a:solidFill>
                  <a:prstClr val="black"/>
                </a:solidFill>
                <a:highlight>
                  <a:srgbClr val="FFFF00"/>
                </a:highlight>
                <a:latin typeface="Calibri" panose="020F0502020204030204"/>
                <a:ea typeface="+mn-ea"/>
                <a:cs typeface="+mn-cs"/>
              </a:rPr>
              <a:t>OK</a:t>
            </a:r>
          </a:p>
        </p:txBody>
      </p:sp>
      <p:pic>
        <p:nvPicPr>
          <p:cNvPr id="4" name="Imagen 3">
            <a:extLst>
              <a:ext uri="{FF2B5EF4-FFF2-40B4-BE49-F238E27FC236}">
                <a16:creationId xmlns:a16="http://schemas.microsoft.com/office/drawing/2014/main" xmlns="" id="{15534581-6760-4D53-B6F1-CCC96443B03C}"/>
              </a:ext>
            </a:extLst>
          </p:cNvPr>
          <p:cNvPicPr>
            <a:picLocks noChangeAspect="1"/>
          </p:cNvPicPr>
          <p:nvPr/>
        </p:nvPicPr>
        <p:blipFill>
          <a:blip r:embed="rId2"/>
          <a:stretch>
            <a:fillRect/>
          </a:stretch>
        </p:blipFill>
        <p:spPr>
          <a:xfrm>
            <a:off x="3522023" y="1215015"/>
            <a:ext cx="4855359" cy="2915801"/>
          </a:xfrm>
          <a:prstGeom prst="rect">
            <a:avLst/>
          </a:prstGeom>
        </p:spPr>
      </p:pic>
    </p:spTree>
    <p:extLst>
      <p:ext uri="{BB962C8B-B14F-4D97-AF65-F5344CB8AC3E}">
        <p14:creationId xmlns:p14="http://schemas.microsoft.com/office/powerpoint/2010/main" val="2848996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6F23C59-115F-4CE2-A91A-B82E61BB6893}"/>
              </a:ext>
            </a:extLst>
          </p:cNvPr>
          <p:cNvSpPr>
            <a:spLocks noGrp="1"/>
          </p:cNvSpPr>
          <p:nvPr>
            <p:ph type="title" idx="4294967295"/>
          </p:nvPr>
        </p:nvSpPr>
        <p:spPr>
          <a:xfrm>
            <a:off x="0" y="517525"/>
            <a:ext cx="9791700" cy="808038"/>
          </a:xfrm>
        </p:spPr>
        <p:txBody>
          <a:bodyPr>
            <a:normAutofit fontScale="90000"/>
          </a:bodyPr>
          <a:lstStyle/>
          <a:p>
            <a:pPr algn="ctr"/>
            <a:r>
              <a:rPr lang="es-CO" dirty="0">
                <a:latin typeface="Cooper Black" panose="0208090404030B020404" pitchFamily="18" charset="0"/>
              </a:rPr>
              <a:t>COMPORTAMIENTO DEL  RECAUDO </a:t>
            </a:r>
          </a:p>
        </p:txBody>
      </p:sp>
      <p:sp>
        <p:nvSpPr>
          <p:cNvPr id="5" name="CuadroTexto 4">
            <a:extLst>
              <a:ext uri="{FF2B5EF4-FFF2-40B4-BE49-F238E27FC236}">
                <a16:creationId xmlns:a16="http://schemas.microsoft.com/office/drawing/2014/main" xmlns="" id="{B8BFBF33-3216-40B4-A9F5-07054426BEB7}"/>
              </a:ext>
            </a:extLst>
          </p:cNvPr>
          <p:cNvSpPr txBox="1"/>
          <p:nvPr/>
        </p:nvSpPr>
        <p:spPr>
          <a:xfrm>
            <a:off x="1194169" y="4872980"/>
            <a:ext cx="9089518" cy="1200329"/>
          </a:xfrm>
          <a:prstGeom prst="rect">
            <a:avLst/>
          </a:prstGeom>
          <a:noFill/>
        </p:spPr>
        <p:txBody>
          <a:bodyPr wrap="square" rtlCol="0">
            <a:spAutoFit/>
          </a:bodyPr>
          <a:lstStyle/>
          <a:p>
            <a:pPr algn="just">
              <a:buClrTx/>
              <a:buFontTx/>
              <a:buNone/>
            </a:pPr>
            <a:r>
              <a:rPr lang="es-CO" sz="1800" kern="1200" dirty="0">
                <a:solidFill>
                  <a:prstClr val="black"/>
                </a:solidFill>
                <a:latin typeface="Calibri" panose="020F0502020204030204"/>
                <a:ea typeface="+mn-ea"/>
                <a:cs typeface="+mn-cs"/>
              </a:rPr>
              <a:t>Se evidenció un aumento del 9% en las ventas de servicios durante el año 2021; y así mismo los compromisos que se adquirieron en la recuperación de cartera para ese año fueron positivos ya que el recaudo tuvo un aumento. </a:t>
            </a:r>
          </a:p>
          <a:p>
            <a:pPr algn="just">
              <a:buClrTx/>
              <a:buFontTx/>
              <a:buNone/>
            </a:pPr>
            <a:endParaRPr lang="es-CO" sz="1800" kern="1200" dirty="0">
              <a:solidFill>
                <a:prstClr val="black"/>
              </a:solidFill>
              <a:latin typeface="Calibri" panose="020F0502020204030204"/>
              <a:ea typeface="+mn-ea"/>
              <a:cs typeface="+mn-cs"/>
            </a:endParaRPr>
          </a:p>
        </p:txBody>
      </p:sp>
      <p:sp>
        <p:nvSpPr>
          <p:cNvPr id="7" name="CuadroTexto 6">
            <a:extLst>
              <a:ext uri="{FF2B5EF4-FFF2-40B4-BE49-F238E27FC236}">
                <a16:creationId xmlns:a16="http://schemas.microsoft.com/office/drawing/2014/main" xmlns="" id="{0E4C6E63-FD45-446D-984F-C1E40E12F5A5}"/>
              </a:ext>
            </a:extLst>
          </p:cNvPr>
          <p:cNvSpPr txBox="1"/>
          <p:nvPr/>
        </p:nvSpPr>
        <p:spPr>
          <a:xfrm>
            <a:off x="10283687" y="1384855"/>
            <a:ext cx="848139" cy="369332"/>
          </a:xfrm>
          <a:prstGeom prst="rect">
            <a:avLst/>
          </a:prstGeom>
          <a:noFill/>
        </p:spPr>
        <p:txBody>
          <a:bodyPr wrap="square" rtlCol="0">
            <a:spAutoFit/>
          </a:bodyPr>
          <a:lstStyle/>
          <a:p>
            <a:pPr>
              <a:buClrTx/>
              <a:buFontTx/>
              <a:buNone/>
            </a:pPr>
            <a:r>
              <a:rPr lang="es-CO" sz="1800" kern="1200" dirty="0">
                <a:solidFill>
                  <a:prstClr val="black"/>
                </a:solidFill>
                <a:highlight>
                  <a:srgbClr val="FFFF00"/>
                </a:highlight>
                <a:latin typeface="Calibri" panose="020F0502020204030204"/>
                <a:ea typeface="+mn-ea"/>
                <a:cs typeface="+mn-cs"/>
              </a:rPr>
              <a:t>OK</a:t>
            </a:r>
          </a:p>
        </p:txBody>
      </p:sp>
      <p:pic>
        <p:nvPicPr>
          <p:cNvPr id="2" name="Imagen 1">
            <a:extLst>
              <a:ext uri="{FF2B5EF4-FFF2-40B4-BE49-F238E27FC236}">
                <a16:creationId xmlns:a16="http://schemas.microsoft.com/office/drawing/2014/main" xmlns="" id="{3B83DE27-2546-4B64-8B13-C135BFEA4C8E}"/>
              </a:ext>
            </a:extLst>
          </p:cNvPr>
          <p:cNvPicPr>
            <a:picLocks noChangeAspect="1"/>
          </p:cNvPicPr>
          <p:nvPr/>
        </p:nvPicPr>
        <p:blipFill>
          <a:blip r:embed="rId2"/>
          <a:stretch>
            <a:fillRect/>
          </a:stretch>
        </p:blipFill>
        <p:spPr>
          <a:xfrm>
            <a:off x="3061252" y="1384855"/>
            <a:ext cx="5457253" cy="3277258"/>
          </a:xfrm>
          <a:prstGeom prst="rect">
            <a:avLst/>
          </a:prstGeom>
        </p:spPr>
      </p:pic>
    </p:spTree>
    <p:extLst>
      <p:ext uri="{BB962C8B-B14F-4D97-AF65-F5344CB8AC3E}">
        <p14:creationId xmlns:p14="http://schemas.microsoft.com/office/powerpoint/2010/main" val="199142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1CF7D62-DB53-41C0-9B2A-E6FBA8207D54}"/>
              </a:ext>
            </a:extLst>
          </p:cNvPr>
          <p:cNvSpPr txBox="1">
            <a:spLocks/>
          </p:cNvSpPr>
          <p:nvPr/>
        </p:nvSpPr>
        <p:spPr>
          <a:xfrm>
            <a:off x="1286460" y="4625009"/>
            <a:ext cx="8813225" cy="1819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Tx/>
              <a:buFont typeface="Arial" panose="020B0604020202020204" pitchFamily="34" charset="0"/>
              <a:buNone/>
            </a:pPr>
            <a:r>
              <a:rPr lang="es-CO" sz="1800" dirty="0">
                <a:solidFill>
                  <a:prstClr val="black"/>
                </a:solidFill>
              </a:rPr>
              <a:t>Este comportamiento refleja un aumento ya que en la vigencia del 2021 se realizó una inversión representativa en compra de equipos médicos para la prestación de servicios. </a:t>
            </a:r>
          </a:p>
          <a:p>
            <a:pPr marL="0" indent="0" algn="just">
              <a:buClrTx/>
              <a:buFont typeface="Arial" panose="020B0604020202020204" pitchFamily="34" charset="0"/>
              <a:buNone/>
            </a:pPr>
            <a:r>
              <a:rPr lang="es-CO" sz="1800" dirty="0">
                <a:solidFill>
                  <a:prstClr val="black"/>
                </a:solidFill>
              </a:rPr>
              <a:t>También se realizo fortalecimiento en la contratación del personal asistencial, siendo esto lo mas importante para la institución. </a:t>
            </a:r>
            <a:endParaRPr lang="es-CO" sz="2400" dirty="0">
              <a:solidFill>
                <a:prstClr val="black"/>
              </a:solidFill>
            </a:endParaRPr>
          </a:p>
        </p:txBody>
      </p:sp>
      <p:sp>
        <p:nvSpPr>
          <p:cNvPr id="4" name="Título 1">
            <a:extLst>
              <a:ext uri="{FF2B5EF4-FFF2-40B4-BE49-F238E27FC236}">
                <a16:creationId xmlns:a16="http://schemas.microsoft.com/office/drawing/2014/main" xmlns="" id="{03C8BF05-07FA-4E15-8122-A42DC4AD3F1D}"/>
              </a:ext>
            </a:extLst>
          </p:cNvPr>
          <p:cNvSpPr>
            <a:spLocks noGrp="1"/>
          </p:cNvSpPr>
          <p:nvPr>
            <p:ph type="title" idx="4294967295"/>
          </p:nvPr>
        </p:nvSpPr>
        <p:spPr>
          <a:xfrm>
            <a:off x="0" y="609600"/>
            <a:ext cx="10242550" cy="542925"/>
          </a:xfrm>
        </p:spPr>
        <p:txBody>
          <a:bodyPr>
            <a:noAutofit/>
          </a:bodyPr>
          <a:lstStyle/>
          <a:p>
            <a:pPr algn="ctr"/>
            <a:r>
              <a:rPr lang="es-CO" sz="3600" dirty="0">
                <a:latin typeface="Cooper Black" panose="0208090404030B020404" pitchFamily="18" charset="0"/>
              </a:rPr>
              <a:t>COMPORTAMIENTO DEL COMPROMISO</a:t>
            </a:r>
          </a:p>
        </p:txBody>
      </p:sp>
      <p:sp>
        <p:nvSpPr>
          <p:cNvPr id="5" name="CuadroTexto 4">
            <a:extLst>
              <a:ext uri="{FF2B5EF4-FFF2-40B4-BE49-F238E27FC236}">
                <a16:creationId xmlns:a16="http://schemas.microsoft.com/office/drawing/2014/main" xmlns="" id="{B995DC6E-FBF3-47B9-AD6D-5F4CE036F901}"/>
              </a:ext>
            </a:extLst>
          </p:cNvPr>
          <p:cNvSpPr txBox="1"/>
          <p:nvPr/>
        </p:nvSpPr>
        <p:spPr>
          <a:xfrm>
            <a:off x="9673563" y="1547029"/>
            <a:ext cx="1153463" cy="369332"/>
          </a:xfrm>
          <a:prstGeom prst="rect">
            <a:avLst/>
          </a:prstGeom>
          <a:noFill/>
        </p:spPr>
        <p:txBody>
          <a:bodyPr wrap="square" rtlCol="0">
            <a:spAutoFit/>
          </a:bodyPr>
          <a:lstStyle/>
          <a:p>
            <a:pPr>
              <a:buClrTx/>
              <a:buFontTx/>
              <a:buNone/>
            </a:pPr>
            <a:r>
              <a:rPr lang="es-CO" sz="1800" kern="1200" dirty="0">
                <a:solidFill>
                  <a:prstClr val="black"/>
                </a:solidFill>
                <a:latin typeface="Calibri" panose="020F0502020204030204"/>
                <a:ea typeface="+mn-ea"/>
                <a:cs typeface="+mn-cs"/>
              </a:rPr>
              <a:t>OK</a:t>
            </a:r>
          </a:p>
        </p:txBody>
      </p:sp>
      <p:pic>
        <p:nvPicPr>
          <p:cNvPr id="2" name="Imagen 1">
            <a:extLst>
              <a:ext uri="{FF2B5EF4-FFF2-40B4-BE49-F238E27FC236}">
                <a16:creationId xmlns:a16="http://schemas.microsoft.com/office/drawing/2014/main" xmlns="" id="{A7BBB697-08DE-472F-9FE5-17AA882ACF0E}"/>
              </a:ext>
            </a:extLst>
          </p:cNvPr>
          <p:cNvPicPr>
            <a:picLocks noChangeAspect="1"/>
          </p:cNvPicPr>
          <p:nvPr/>
        </p:nvPicPr>
        <p:blipFill>
          <a:blip r:embed="rId2"/>
          <a:stretch>
            <a:fillRect/>
          </a:stretch>
        </p:blipFill>
        <p:spPr>
          <a:xfrm>
            <a:off x="3403827" y="1360839"/>
            <a:ext cx="4578493" cy="2749534"/>
          </a:xfrm>
          <a:prstGeom prst="rect">
            <a:avLst/>
          </a:prstGeom>
        </p:spPr>
      </p:pic>
    </p:spTree>
    <p:extLst>
      <p:ext uri="{BB962C8B-B14F-4D97-AF65-F5344CB8AC3E}">
        <p14:creationId xmlns:p14="http://schemas.microsoft.com/office/powerpoint/2010/main" val="181357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4802C83D-41FF-4298-A739-15B4D669BCD8}"/>
              </a:ext>
            </a:extLst>
          </p:cNvPr>
          <p:cNvSpPr txBox="1">
            <a:spLocks/>
          </p:cNvSpPr>
          <p:nvPr/>
        </p:nvSpPr>
        <p:spPr>
          <a:xfrm>
            <a:off x="975036" y="821635"/>
            <a:ext cx="10241928" cy="543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pPr>
            <a:r>
              <a:rPr lang="es-CO" sz="3600" dirty="0">
                <a:solidFill>
                  <a:prstClr val="black"/>
                </a:solidFill>
                <a:latin typeface="Cooper Black" panose="0208090404030B020404" pitchFamily="18" charset="0"/>
              </a:rPr>
              <a:t>COMPORTAMIENTO DEL PASIVO</a:t>
            </a:r>
          </a:p>
        </p:txBody>
      </p:sp>
      <p:sp>
        <p:nvSpPr>
          <p:cNvPr id="4" name="CuadroTexto 3">
            <a:extLst>
              <a:ext uri="{FF2B5EF4-FFF2-40B4-BE49-F238E27FC236}">
                <a16:creationId xmlns:a16="http://schemas.microsoft.com/office/drawing/2014/main" xmlns="" id="{9AC26BBF-0792-4938-87AD-E40F9269518C}"/>
              </a:ext>
            </a:extLst>
          </p:cNvPr>
          <p:cNvSpPr txBox="1"/>
          <p:nvPr/>
        </p:nvSpPr>
        <p:spPr>
          <a:xfrm>
            <a:off x="1194169" y="4800501"/>
            <a:ext cx="9089518" cy="923330"/>
          </a:xfrm>
          <a:prstGeom prst="rect">
            <a:avLst/>
          </a:prstGeom>
          <a:noFill/>
        </p:spPr>
        <p:txBody>
          <a:bodyPr wrap="square" rtlCol="0">
            <a:spAutoFit/>
          </a:bodyPr>
          <a:lstStyle/>
          <a:p>
            <a:pPr algn="just">
              <a:buClrTx/>
              <a:buFontTx/>
              <a:buNone/>
            </a:pPr>
            <a:r>
              <a:rPr lang="es-CO" sz="1800" kern="1200" dirty="0">
                <a:solidFill>
                  <a:prstClr val="black"/>
                </a:solidFill>
                <a:latin typeface="Calibri" panose="020F0502020204030204"/>
                <a:ea typeface="+mn-ea"/>
                <a:cs typeface="+mn-cs"/>
              </a:rPr>
              <a:t>Se evidencia un aumento representativo para el año 2021 y esto se debe al incumplimiento de las EPS; la liquidación de las mismas afectando el flujo de. Dicho pasivo será cancelado en la vigencia 2022 con la recuperación de cartera.</a:t>
            </a:r>
          </a:p>
        </p:txBody>
      </p:sp>
      <p:sp>
        <p:nvSpPr>
          <p:cNvPr id="7" name="CuadroTexto 6">
            <a:extLst>
              <a:ext uri="{FF2B5EF4-FFF2-40B4-BE49-F238E27FC236}">
                <a16:creationId xmlns:a16="http://schemas.microsoft.com/office/drawing/2014/main" xmlns="" id="{2B055379-83B4-4F08-9507-214AD046C53A}"/>
              </a:ext>
            </a:extLst>
          </p:cNvPr>
          <p:cNvSpPr txBox="1"/>
          <p:nvPr/>
        </p:nvSpPr>
        <p:spPr>
          <a:xfrm>
            <a:off x="10283687" y="1384855"/>
            <a:ext cx="848139" cy="369332"/>
          </a:xfrm>
          <a:prstGeom prst="rect">
            <a:avLst/>
          </a:prstGeom>
          <a:noFill/>
        </p:spPr>
        <p:txBody>
          <a:bodyPr wrap="square" rtlCol="0">
            <a:spAutoFit/>
          </a:bodyPr>
          <a:lstStyle/>
          <a:p>
            <a:pPr>
              <a:buClrTx/>
              <a:buFontTx/>
              <a:buNone/>
            </a:pPr>
            <a:r>
              <a:rPr lang="es-CO" sz="1800" kern="1200" dirty="0">
                <a:solidFill>
                  <a:prstClr val="black"/>
                </a:solidFill>
                <a:highlight>
                  <a:srgbClr val="FFFF00"/>
                </a:highlight>
                <a:latin typeface="Calibri" panose="020F0502020204030204"/>
                <a:ea typeface="+mn-ea"/>
                <a:cs typeface="+mn-cs"/>
              </a:rPr>
              <a:t>OK</a:t>
            </a:r>
          </a:p>
        </p:txBody>
      </p:sp>
      <p:pic>
        <p:nvPicPr>
          <p:cNvPr id="2" name="Imagen 1">
            <a:extLst>
              <a:ext uri="{FF2B5EF4-FFF2-40B4-BE49-F238E27FC236}">
                <a16:creationId xmlns:a16="http://schemas.microsoft.com/office/drawing/2014/main" xmlns="" id="{BAA6FC9F-093C-42FF-979B-ECEE205D8EA7}"/>
              </a:ext>
            </a:extLst>
          </p:cNvPr>
          <p:cNvPicPr>
            <a:picLocks noChangeAspect="1"/>
          </p:cNvPicPr>
          <p:nvPr/>
        </p:nvPicPr>
        <p:blipFill>
          <a:blip r:embed="rId2"/>
          <a:stretch>
            <a:fillRect/>
          </a:stretch>
        </p:blipFill>
        <p:spPr>
          <a:xfrm>
            <a:off x="3332438" y="1595834"/>
            <a:ext cx="5023539" cy="2944623"/>
          </a:xfrm>
          <a:prstGeom prst="rect">
            <a:avLst/>
          </a:prstGeom>
        </p:spPr>
      </p:pic>
    </p:spTree>
    <p:extLst>
      <p:ext uri="{BB962C8B-B14F-4D97-AF65-F5344CB8AC3E}">
        <p14:creationId xmlns:p14="http://schemas.microsoft.com/office/powerpoint/2010/main" val="3800288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232735f067_0_0"/>
          <p:cNvSpPr txBox="1">
            <a:spLocks noGrp="1"/>
          </p:cNvSpPr>
          <p:nvPr>
            <p:ph type="title"/>
          </p:nvPr>
        </p:nvSpPr>
        <p:spPr>
          <a:xfrm>
            <a:off x="1880189" y="2247088"/>
            <a:ext cx="8624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orben"/>
              <a:buNone/>
            </a:pPr>
            <a:r>
              <a:rPr lang="es-CO" b="1" dirty="0">
                <a:solidFill>
                  <a:srgbClr val="002060"/>
                </a:solidFill>
                <a:latin typeface="Arial Narrow"/>
                <a:ea typeface="Arial Narrow"/>
                <a:cs typeface="Arial Narrow"/>
                <a:sym typeface="Arial Narrow"/>
              </a:rPr>
              <a:t>PRESTACIÓN DE SERVICIOS DE SALUD</a:t>
            </a:r>
            <a:endParaRPr b="1" dirty="0">
              <a:solidFill>
                <a:srgbClr val="002060"/>
              </a:solidFill>
              <a:latin typeface="Arial Narrow"/>
              <a:ea typeface="Arial Narrow"/>
              <a:cs typeface="Arial Narrow"/>
              <a:sym typeface="Arial Narrow"/>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D6F2C4-B196-4C71-BD7D-3980C0A9C57D}"/>
              </a:ext>
            </a:extLst>
          </p:cNvPr>
          <p:cNvSpPr>
            <a:spLocks noGrp="1"/>
          </p:cNvSpPr>
          <p:nvPr>
            <p:ph type="title" idx="4294967295"/>
          </p:nvPr>
        </p:nvSpPr>
        <p:spPr>
          <a:xfrm>
            <a:off x="0" y="762000"/>
            <a:ext cx="10515600" cy="1325563"/>
          </a:xfrm>
        </p:spPr>
        <p:txBody>
          <a:bodyPr/>
          <a:lstStyle/>
          <a:p>
            <a:pPr algn="ctr"/>
            <a:r>
              <a:rPr lang="es-CO" dirty="0">
                <a:latin typeface="Cooper Black" panose="0208090404030B020404" pitchFamily="18" charset="0"/>
              </a:rPr>
              <a:t>RECUADO VRS COMPROMISO</a:t>
            </a:r>
          </a:p>
        </p:txBody>
      </p:sp>
      <p:sp>
        <p:nvSpPr>
          <p:cNvPr id="3" name="CuadroTexto 2">
            <a:extLst>
              <a:ext uri="{FF2B5EF4-FFF2-40B4-BE49-F238E27FC236}">
                <a16:creationId xmlns:a16="http://schemas.microsoft.com/office/drawing/2014/main" xmlns="" id="{15D80544-4053-4424-9493-36062EC77C28}"/>
              </a:ext>
            </a:extLst>
          </p:cNvPr>
          <p:cNvSpPr txBox="1"/>
          <p:nvPr/>
        </p:nvSpPr>
        <p:spPr>
          <a:xfrm>
            <a:off x="1339942" y="4510639"/>
            <a:ext cx="9089518" cy="923330"/>
          </a:xfrm>
          <a:prstGeom prst="rect">
            <a:avLst/>
          </a:prstGeom>
          <a:noFill/>
        </p:spPr>
        <p:txBody>
          <a:bodyPr wrap="square" rtlCol="0">
            <a:spAutoFit/>
          </a:bodyPr>
          <a:lstStyle/>
          <a:p>
            <a:pPr algn="just">
              <a:buClrTx/>
              <a:buFontTx/>
              <a:buNone/>
            </a:pPr>
            <a:r>
              <a:rPr lang="es-CO" sz="1800" kern="1200" dirty="0">
                <a:solidFill>
                  <a:prstClr val="black"/>
                </a:solidFill>
                <a:latin typeface="Calibri" panose="020F0502020204030204"/>
                <a:ea typeface="+mn-ea"/>
                <a:cs typeface="+mn-cs"/>
              </a:rPr>
              <a:t>De acuerdo a la información suministrada en el compromiso este comparativo refleja negativo por la compra de equipos para una mejor prestación en el servicio. </a:t>
            </a:r>
          </a:p>
          <a:p>
            <a:pPr algn="just">
              <a:buClrTx/>
              <a:buFontTx/>
              <a:buNone/>
            </a:pPr>
            <a:endParaRPr lang="es-CO" sz="1800" kern="1200" dirty="0">
              <a:solidFill>
                <a:prstClr val="black"/>
              </a:solidFill>
              <a:latin typeface="Calibri" panose="020F0502020204030204"/>
              <a:ea typeface="+mn-ea"/>
              <a:cs typeface="+mn-cs"/>
            </a:endParaRPr>
          </a:p>
        </p:txBody>
      </p:sp>
      <p:pic>
        <p:nvPicPr>
          <p:cNvPr id="5" name="Imagen 4">
            <a:extLst>
              <a:ext uri="{FF2B5EF4-FFF2-40B4-BE49-F238E27FC236}">
                <a16:creationId xmlns:a16="http://schemas.microsoft.com/office/drawing/2014/main" xmlns="" id="{9D69BC59-6081-4994-B80C-E960633430FF}"/>
              </a:ext>
            </a:extLst>
          </p:cNvPr>
          <p:cNvPicPr>
            <a:picLocks noChangeAspect="1"/>
          </p:cNvPicPr>
          <p:nvPr/>
        </p:nvPicPr>
        <p:blipFill>
          <a:blip r:embed="rId2"/>
          <a:stretch>
            <a:fillRect/>
          </a:stretch>
        </p:blipFill>
        <p:spPr>
          <a:xfrm>
            <a:off x="1339942" y="2239618"/>
            <a:ext cx="9089518" cy="1934818"/>
          </a:xfrm>
          <a:prstGeom prst="rect">
            <a:avLst/>
          </a:prstGeom>
        </p:spPr>
      </p:pic>
    </p:spTree>
    <p:extLst>
      <p:ext uri="{BB962C8B-B14F-4D97-AF65-F5344CB8AC3E}">
        <p14:creationId xmlns:p14="http://schemas.microsoft.com/office/powerpoint/2010/main" val="4160040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232735f067_0_4"/>
          <p:cNvSpPr txBox="1"/>
          <p:nvPr/>
        </p:nvSpPr>
        <p:spPr>
          <a:xfrm>
            <a:off x="304575" y="4457931"/>
            <a:ext cx="11793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2060"/>
              </a:buClr>
              <a:buSzPts val="4400"/>
              <a:buFont typeface="Corben"/>
              <a:buNone/>
            </a:pPr>
            <a:r>
              <a:rPr lang="es-CO" sz="4400" b="1" i="0" u="none" strike="noStrike" cap="none">
                <a:solidFill>
                  <a:srgbClr val="002060"/>
                </a:solidFill>
                <a:latin typeface="Arial Narrow"/>
                <a:ea typeface="Arial Narrow"/>
                <a:cs typeface="Arial Narrow"/>
                <a:sym typeface="Arial Narrow"/>
              </a:rPr>
              <a:t>INDICADORES DE CALIDAD</a:t>
            </a:r>
            <a:endParaRPr sz="4400" b="1" i="0" u="none" strike="noStrike" cap="none">
              <a:solidFill>
                <a:srgbClr val="002060"/>
              </a:solidFill>
              <a:latin typeface="Arial Narrow"/>
              <a:ea typeface="Arial Narrow"/>
              <a:cs typeface="Arial Narrow"/>
              <a:sym typeface="Arial Narrow"/>
            </a:endParaRPr>
          </a:p>
        </p:txBody>
      </p:sp>
      <p:pic>
        <p:nvPicPr>
          <p:cNvPr id="94" name="Google Shape;94;g1232735f067_0_4" descr="Representación en 3D de piezas de juego atadas con una cuerda"/>
          <p:cNvPicPr preferRelativeResize="0"/>
          <p:nvPr/>
        </p:nvPicPr>
        <p:blipFill rotWithShape="1">
          <a:blip r:embed="rId3">
            <a:alphaModFix/>
          </a:blip>
          <a:srcRect t="11568" b="11568"/>
          <a:stretch/>
        </p:blipFill>
        <p:spPr>
          <a:xfrm>
            <a:off x="3343887" y="829507"/>
            <a:ext cx="5714998" cy="329316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232735f067_0_9"/>
          <p:cNvSpPr txBox="1">
            <a:spLocks noGrp="1"/>
          </p:cNvSpPr>
          <p:nvPr>
            <p:ph type="title"/>
          </p:nvPr>
        </p:nvSpPr>
        <p:spPr>
          <a:xfrm>
            <a:off x="1029586" y="10994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s-CO" sz="3200"/>
              <a:t>INDICADORES DE OPORTUNIDAD 2.020 - 2.021</a:t>
            </a:r>
            <a:endParaRPr sz="3200"/>
          </a:p>
        </p:txBody>
      </p:sp>
      <p:sp>
        <p:nvSpPr>
          <p:cNvPr id="100" name="Google Shape;100;g1232735f067_0_9"/>
          <p:cNvSpPr txBox="1"/>
          <p:nvPr/>
        </p:nvSpPr>
        <p:spPr>
          <a:xfrm>
            <a:off x="1299973" y="4031612"/>
            <a:ext cx="10515600"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dk1"/>
              </a:buClr>
              <a:buSzPts val="1800"/>
              <a:buFont typeface="Calibri"/>
              <a:buNone/>
            </a:pPr>
            <a:r>
              <a:rPr lang="es-CO" sz="1800" b="0" i="0" u="none" strike="noStrike" cap="none">
                <a:solidFill>
                  <a:schemeClr val="dk1"/>
                </a:solidFill>
                <a:latin typeface="Calibri"/>
                <a:ea typeface="Calibri"/>
                <a:cs typeface="Calibri"/>
                <a:sym typeface="Calibri"/>
              </a:rPr>
              <a:t>En la </a:t>
            </a:r>
            <a:r>
              <a:rPr lang="es-CO" sz="1800">
                <a:solidFill>
                  <a:schemeClr val="dk1"/>
                </a:solidFill>
                <a:latin typeface="Calibri"/>
                <a:ea typeface="Calibri"/>
                <a:cs typeface="Calibri"/>
                <a:sym typeface="Calibri"/>
              </a:rPr>
              <a:t>gráfica</a:t>
            </a:r>
            <a:r>
              <a:rPr lang="es-CO" sz="1800" b="0" i="0" u="none" strike="noStrike" cap="none">
                <a:solidFill>
                  <a:schemeClr val="dk1"/>
                </a:solidFill>
                <a:latin typeface="Calibri"/>
                <a:ea typeface="Calibri"/>
                <a:cs typeface="Calibri"/>
                <a:sym typeface="Calibri"/>
              </a:rPr>
              <a:t> se observa una tendencia positiva en la asignación de citas para consulta externa de odontología y medicina general, evidenciándose que el tiempo promedio de días de espera para la asignación de la cita </a:t>
            </a:r>
            <a:r>
              <a:rPr lang="es-CO" sz="1800">
                <a:solidFill>
                  <a:schemeClr val="dk1"/>
                </a:solidFill>
                <a:latin typeface="Calibri"/>
                <a:ea typeface="Calibri"/>
                <a:cs typeface="Calibri"/>
                <a:sym typeface="Calibri"/>
              </a:rPr>
              <a:t>de medicina general es de</a:t>
            </a:r>
            <a:r>
              <a:rPr lang="es-CO" sz="1800" b="0" i="0" u="none" strike="noStrike" cap="none">
                <a:solidFill>
                  <a:schemeClr val="dk1"/>
                </a:solidFill>
                <a:latin typeface="Calibri"/>
                <a:ea typeface="Calibri"/>
                <a:cs typeface="Calibri"/>
                <a:sym typeface="Calibri"/>
              </a:rPr>
              <a:t> </a:t>
            </a:r>
            <a:r>
              <a:rPr lang="es-CO" sz="1800">
                <a:solidFill>
                  <a:schemeClr val="dk1"/>
                </a:solidFill>
                <a:latin typeface="Calibri"/>
                <a:ea typeface="Calibri"/>
                <a:cs typeface="Calibri"/>
                <a:sym typeface="Calibri"/>
              </a:rPr>
              <a:t>2,64 días y para odontologia general de un (1) día.</a:t>
            </a:r>
            <a:endParaRPr sz="1800" b="0" i="0" u="none" strike="noStrike" cap="none">
              <a:solidFill>
                <a:schemeClr val="dk1"/>
              </a:solidFill>
              <a:latin typeface="Calibri"/>
              <a:ea typeface="Calibri"/>
              <a:cs typeface="Calibri"/>
              <a:sym typeface="Calibri"/>
            </a:endParaRPr>
          </a:p>
        </p:txBody>
      </p:sp>
      <p:pic>
        <p:nvPicPr>
          <p:cNvPr id="101" name="Google Shape;101;g1232735f067_0_9"/>
          <p:cNvPicPr preferRelativeResize="0"/>
          <p:nvPr/>
        </p:nvPicPr>
        <p:blipFill>
          <a:blip r:embed="rId3">
            <a:alphaModFix/>
          </a:blip>
          <a:stretch>
            <a:fillRect/>
          </a:stretch>
        </p:blipFill>
        <p:spPr>
          <a:xfrm>
            <a:off x="1677750" y="1261300"/>
            <a:ext cx="4366601" cy="2624600"/>
          </a:xfrm>
          <a:prstGeom prst="rect">
            <a:avLst/>
          </a:prstGeom>
          <a:noFill/>
          <a:ln>
            <a:noFill/>
          </a:ln>
        </p:spPr>
      </p:pic>
      <p:pic>
        <p:nvPicPr>
          <p:cNvPr id="102" name="Google Shape;102;g1232735f067_0_9"/>
          <p:cNvPicPr preferRelativeResize="0"/>
          <p:nvPr/>
        </p:nvPicPr>
        <p:blipFill>
          <a:blip r:embed="rId4">
            <a:alphaModFix/>
          </a:blip>
          <a:stretch>
            <a:fillRect/>
          </a:stretch>
        </p:blipFill>
        <p:spPr>
          <a:xfrm>
            <a:off x="6724088" y="1278332"/>
            <a:ext cx="4309921" cy="259053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232735f067_0_16"/>
          <p:cNvSpPr txBox="1">
            <a:spLocks noGrp="1"/>
          </p:cNvSpPr>
          <p:nvPr>
            <p:ph type="title"/>
          </p:nvPr>
        </p:nvSpPr>
        <p:spPr>
          <a:xfrm>
            <a:off x="1029586" y="10994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s-CO" sz="3200"/>
              <a:t>INDICADORES DE OPORTUNIDAD 2020 -2021</a:t>
            </a:r>
            <a:endParaRPr sz="3200"/>
          </a:p>
        </p:txBody>
      </p:sp>
      <p:sp>
        <p:nvSpPr>
          <p:cNvPr id="108" name="Google Shape;108;g1232735f067_0_16"/>
          <p:cNvSpPr txBox="1"/>
          <p:nvPr/>
        </p:nvSpPr>
        <p:spPr>
          <a:xfrm>
            <a:off x="1494516" y="4330981"/>
            <a:ext cx="10515600" cy="13257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just" rtl="0">
              <a:lnSpc>
                <a:spcPct val="90000"/>
              </a:lnSpc>
              <a:spcBef>
                <a:spcPts val="0"/>
              </a:spcBef>
              <a:spcAft>
                <a:spcPts val="0"/>
              </a:spcAft>
              <a:buClr>
                <a:schemeClr val="dk1"/>
              </a:buClr>
              <a:buSzPct val="100000"/>
              <a:buFont typeface="Calibri"/>
              <a:buNone/>
            </a:pPr>
            <a:r>
              <a:rPr lang="es-CO" sz="1800" i="0" u="none" strike="noStrike" cap="none">
                <a:solidFill>
                  <a:schemeClr val="dk1"/>
                </a:solidFill>
                <a:latin typeface="Arial Narrow"/>
                <a:ea typeface="Arial Narrow"/>
                <a:cs typeface="Arial Narrow"/>
                <a:sym typeface="Arial Narrow"/>
              </a:rPr>
              <a:t>La oportunidad en la atención del servicio de urgencias del Hospital Local de Piedecuesta, es medida en minutos de espera, desde la clasificación </a:t>
            </a:r>
            <a:r>
              <a:rPr lang="es-CO" sz="1400" i="0" u="none" strike="noStrike" cap="none">
                <a:solidFill>
                  <a:schemeClr val="dk1"/>
                </a:solidFill>
                <a:latin typeface="Arial Narrow"/>
                <a:ea typeface="Arial Narrow"/>
                <a:cs typeface="Arial Narrow"/>
                <a:sym typeface="Arial Narrow"/>
              </a:rPr>
              <a:t>(entendiéndose a la clasificación de la gravedad, sintomatología y problema de salud que presenta un paciente cuando llega al servicio de urgencias y que permite definir la prioridad de la atención) </a:t>
            </a:r>
            <a:r>
              <a:rPr lang="es-CO" sz="1800" i="0" u="none" strike="noStrike" cap="none">
                <a:solidFill>
                  <a:schemeClr val="dk1"/>
                </a:solidFill>
                <a:latin typeface="Arial Narrow"/>
                <a:ea typeface="Arial Narrow"/>
                <a:cs typeface="Arial Narrow"/>
                <a:sym typeface="Arial Narrow"/>
              </a:rPr>
              <a:t>del usuario, hasta la atención por el equipo de salud. En este entendido el hospital según resolución 5596 de 2.015 debe garantizar la atención del triage en 30 minutos, en la </a:t>
            </a:r>
            <a:r>
              <a:rPr lang="es-CO" sz="1800">
                <a:solidFill>
                  <a:schemeClr val="dk1"/>
                </a:solidFill>
                <a:latin typeface="Arial Narrow"/>
                <a:ea typeface="Arial Narrow"/>
                <a:cs typeface="Arial Narrow"/>
                <a:sym typeface="Arial Narrow"/>
              </a:rPr>
              <a:t>gráfica</a:t>
            </a:r>
            <a:r>
              <a:rPr lang="es-CO" sz="1800" i="0" u="none" strike="noStrike" cap="none">
                <a:solidFill>
                  <a:schemeClr val="dk1"/>
                </a:solidFill>
                <a:latin typeface="Arial Narrow"/>
                <a:ea typeface="Arial Narrow"/>
                <a:cs typeface="Arial Narrow"/>
                <a:sym typeface="Arial Narrow"/>
              </a:rPr>
              <a:t> observamos que el tiempo máximo de espera es de </a:t>
            </a:r>
            <a:r>
              <a:rPr lang="es-CO" sz="1800">
                <a:solidFill>
                  <a:schemeClr val="dk1"/>
                </a:solidFill>
                <a:latin typeface="Arial Narrow"/>
                <a:ea typeface="Arial Narrow"/>
                <a:cs typeface="Arial Narrow"/>
                <a:sym typeface="Arial Narrow"/>
              </a:rPr>
              <a:t>14,721 </a:t>
            </a:r>
            <a:r>
              <a:rPr lang="es-CO" sz="1800" i="0" u="none" strike="noStrike" cap="none">
                <a:solidFill>
                  <a:schemeClr val="dk1"/>
                </a:solidFill>
                <a:latin typeface="Arial Narrow"/>
                <a:ea typeface="Arial Narrow"/>
                <a:cs typeface="Arial Narrow"/>
                <a:sym typeface="Arial Narrow"/>
              </a:rPr>
              <a:t>minutos reportado para el año 2.02</a:t>
            </a:r>
            <a:r>
              <a:rPr lang="es-CO" sz="1800">
                <a:solidFill>
                  <a:schemeClr val="dk1"/>
                </a:solidFill>
                <a:latin typeface="Arial Narrow"/>
                <a:ea typeface="Arial Narrow"/>
                <a:cs typeface="Arial Narrow"/>
                <a:sym typeface="Arial Narrow"/>
              </a:rPr>
              <a:t>1</a:t>
            </a:r>
            <a:r>
              <a:rPr lang="es-CO" sz="1800" i="0" u="none" strike="noStrike" cap="none">
                <a:solidFill>
                  <a:schemeClr val="dk1"/>
                </a:solidFill>
                <a:latin typeface="Arial Narrow"/>
                <a:ea typeface="Arial Narrow"/>
                <a:cs typeface="Arial Narrow"/>
                <a:sym typeface="Arial Narrow"/>
              </a:rPr>
              <a:t>, tiempo que </a:t>
            </a:r>
            <a:r>
              <a:rPr lang="es-CO" sz="1800">
                <a:solidFill>
                  <a:schemeClr val="dk1"/>
                </a:solidFill>
                <a:latin typeface="Arial Narrow"/>
                <a:ea typeface="Arial Narrow"/>
                <a:cs typeface="Arial Narrow"/>
                <a:sym typeface="Arial Narrow"/>
              </a:rPr>
              <a:t>está</a:t>
            </a:r>
            <a:r>
              <a:rPr lang="es-CO" sz="1800" i="0" u="none" strike="noStrike" cap="none">
                <a:solidFill>
                  <a:schemeClr val="dk1"/>
                </a:solidFill>
                <a:latin typeface="Arial Narrow"/>
                <a:ea typeface="Arial Narrow"/>
                <a:cs typeface="Arial Narrow"/>
                <a:sym typeface="Arial Narrow"/>
              </a:rPr>
              <a:t> dentro de lo esperado, gracias al trabajo oportuno, seguro y humano del equipo de Urgencias. </a:t>
            </a:r>
            <a:endParaRPr>
              <a:latin typeface="Arial Narrow"/>
              <a:ea typeface="Arial Narrow"/>
              <a:cs typeface="Arial Narrow"/>
              <a:sym typeface="Arial Narrow"/>
            </a:endParaRPr>
          </a:p>
          <a:p>
            <a:pPr marL="0" marR="0" lvl="0" indent="0" algn="just" rtl="0">
              <a:lnSpc>
                <a:spcPct val="90000"/>
              </a:lnSpc>
              <a:spcBef>
                <a:spcPts val="0"/>
              </a:spcBef>
              <a:spcAft>
                <a:spcPts val="0"/>
              </a:spcAft>
              <a:buClr>
                <a:schemeClr val="dk1"/>
              </a:buClr>
              <a:buSzPct val="100000"/>
              <a:buFont typeface="Calibri"/>
              <a:buNone/>
            </a:pPr>
            <a:endParaRPr sz="1800" i="0" u="none" strike="noStrike" cap="none">
              <a:solidFill>
                <a:schemeClr val="dk1"/>
              </a:solidFill>
              <a:latin typeface="Arial Narrow"/>
              <a:ea typeface="Arial Narrow"/>
              <a:cs typeface="Arial Narrow"/>
              <a:sym typeface="Arial Narrow"/>
            </a:endParaRPr>
          </a:p>
        </p:txBody>
      </p:sp>
      <p:pic>
        <p:nvPicPr>
          <p:cNvPr id="109" name="Google Shape;109;g1232735f067_0_16"/>
          <p:cNvPicPr preferRelativeResize="0"/>
          <p:nvPr/>
        </p:nvPicPr>
        <p:blipFill>
          <a:blip r:embed="rId3">
            <a:alphaModFix/>
          </a:blip>
          <a:stretch>
            <a:fillRect/>
          </a:stretch>
        </p:blipFill>
        <p:spPr>
          <a:xfrm>
            <a:off x="3269175" y="1061125"/>
            <a:ext cx="6073400" cy="32106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232735f067_0_22"/>
          <p:cNvSpPr txBox="1">
            <a:spLocks noGrp="1"/>
          </p:cNvSpPr>
          <p:nvPr>
            <p:ph type="title"/>
          </p:nvPr>
        </p:nvSpPr>
        <p:spPr>
          <a:xfrm>
            <a:off x="1029586" y="109944"/>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s-CO" sz="3200"/>
              <a:t>INDICADORES DE SEGURIDAD 2020 -2021</a:t>
            </a:r>
            <a:endParaRPr sz="3200"/>
          </a:p>
        </p:txBody>
      </p:sp>
      <p:sp>
        <p:nvSpPr>
          <p:cNvPr id="115" name="Google Shape;115;g1232735f067_0_22"/>
          <p:cNvSpPr txBox="1"/>
          <p:nvPr/>
        </p:nvSpPr>
        <p:spPr>
          <a:xfrm>
            <a:off x="590993" y="4582632"/>
            <a:ext cx="10515600"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6" name="Google Shape;116;g1232735f067_0_22"/>
          <p:cNvSpPr txBox="1"/>
          <p:nvPr/>
        </p:nvSpPr>
        <p:spPr>
          <a:xfrm>
            <a:off x="1845275" y="4437325"/>
            <a:ext cx="10133100"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dk1"/>
              </a:buClr>
              <a:buSzPts val="1400"/>
              <a:buFont typeface="Calibri"/>
              <a:buNone/>
            </a:pPr>
            <a:r>
              <a:rPr lang="es-CO" sz="1400" b="0" i="0" u="none" strike="noStrike" cap="none">
                <a:solidFill>
                  <a:schemeClr val="dk1"/>
                </a:solidFill>
                <a:latin typeface="Calibri"/>
                <a:ea typeface="Calibri"/>
                <a:cs typeface="Calibri"/>
                <a:sym typeface="Calibri"/>
              </a:rPr>
              <a:t>Para el año 2.02</a:t>
            </a:r>
            <a:r>
              <a:rPr lang="es-CO">
                <a:solidFill>
                  <a:schemeClr val="dk1"/>
                </a:solidFill>
                <a:latin typeface="Calibri"/>
                <a:ea typeface="Calibri"/>
                <a:cs typeface="Calibri"/>
                <a:sym typeface="Calibri"/>
              </a:rPr>
              <a:t>1</a:t>
            </a:r>
            <a:r>
              <a:rPr lang="es-CO" sz="1400" b="0" i="0" u="none" strike="noStrike" cap="none">
                <a:solidFill>
                  <a:schemeClr val="dk1"/>
                </a:solidFill>
                <a:latin typeface="Calibri"/>
                <a:ea typeface="Calibri"/>
                <a:cs typeface="Calibri"/>
                <a:sym typeface="Calibri"/>
              </a:rPr>
              <a:t> se </a:t>
            </a:r>
            <a:r>
              <a:rPr lang="es-CO">
                <a:solidFill>
                  <a:schemeClr val="dk1"/>
                </a:solidFill>
                <a:latin typeface="Calibri"/>
                <a:ea typeface="Calibri"/>
                <a:cs typeface="Calibri"/>
                <a:sym typeface="Calibri"/>
              </a:rPr>
              <a:t>continúa</a:t>
            </a:r>
            <a:r>
              <a:rPr lang="es-CO" sz="1400" b="0" i="0" u="none" strike="noStrike" cap="none">
                <a:solidFill>
                  <a:schemeClr val="dk1"/>
                </a:solidFill>
                <a:latin typeface="Calibri"/>
                <a:ea typeface="Calibri"/>
                <a:cs typeface="Calibri"/>
                <a:sym typeface="Calibri"/>
              </a:rPr>
              <a:t> con el fortalecimiento de los programas de seguridad del paciente, las acciones de mejoramiento están enmarcadas en el Plan de Gestión 2020-2024, direccionando cada estrategia en el bienestar, seguridad, humanización, satisfacción de nuestros usuarios. </a:t>
            </a:r>
            <a:endParaRPr/>
          </a:p>
        </p:txBody>
      </p:sp>
      <p:pic>
        <p:nvPicPr>
          <p:cNvPr id="117" name="Google Shape;117;g1232735f067_0_22"/>
          <p:cNvPicPr preferRelativeResize="0"/>
          <p:nvPr/>
        </p:nvPicPr>
        <p:blipFill>
          <a:blip r:embed="rId3">
            <a:alphaModFix/>
          </a:blip>
          <a:stretch>
            <a:fillRect/>
          </a:stretch>
        </p:blipFill>
        <p:spPr>
          <a:xfrm>
            <a:off x="3490300" y="1220175"/>
            <a:ext cx="5594162" cy="336244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232735f067_0_29"/>
          <p:cNvSpPr txBox="1">
            <a:spLocks noGrp="1"/>
          </p:cNvSpPr>
          <p:nvPr>
            <p:ph type="title"/>
          </p:nvPr>
        </p:nvSpPr>
        <p:spPr>
          <a:xfrm>
            <a:off x="753511" y="168069"/>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Calibri"/>
              <a:buNone/>
            </a:pPr>
            <a:r>
              <a:rPr lang="es-CO" sz="2000"/>
              <a:t>INDICADORES DE EXPERIENCIA GLOBAL RESPECTO A LOS SERVICIOS DE SALUD 2020 -2021</a:t>
            </a:r>
            <a:endParaRPr sz="2000"/>
          </a:p>
        </p:txBody>
      </p:sp>
      <p:sp>
        <p:nvSpPr>
          <p:cNvPr id="123" name="Google Shape;123;g1232735f067_0_29"/>
          <p:cNvSpPr txBox="1"/>
          <p:nvPr/>
        </p:nvSpPr>
        <p:spPr>
          <a:xfrm>
            <a:off x="1130365" y="4353004"/>
            <a:ext cx="10515600" cy="1325700"/>
          </a:xfrm>
          <a:prstGeom prst="rect">
            <a:avLst/>
          </a:prstGeom>
          <a:noFill/>
          <a:ln>
            <a:noFill/>
          </a:ln>
        </p:spPr>
        <p:txBody>
          <a:bodyPr spcFirstLastPara="1" wrap="square" lIns="91425" tIns="45700" rIns="91425" bIns="45700" anchor="ctr" anchorCtr="0">
            <a:normAutofit/>
          </a:bodyPr>
          <a:lstStyle/>
          <a:p>
            <a:pPr marL="0" marR="0" lvl="0" indent="0" algn="just" rtl="0">
              <a:lnSpc>
                <a:spcPct val="90000"/>
              </a:lnSpc>
              <a:spcBef>
                <a:spcPts val="0"/>
              </a:spcBef>
              <a:spcAft>
                <a:spcPts val="0"/>
              </a:spcAft>
              <a:buClr>
                <a:schemeClr val="dk1"/>
              </a:buClr>
              <a:buSzPts val="1800"/>
              <a:buFont typeface="Calibri"/>
              <a:buNone/>
            </a:pPr>
            <a:r>
              <a:rPr lang="es-CO" sz="1800" b="0" i="0" u="none" strike="noStrike" cap="none">
                <a:solidFill>
                  <a:schemeClr val="dk1"/>
                </a:solidFill>
                <a:latin typeface="Calibri"/>
                <a:ea typeface="Calibri"/>
                <a:cs typeface="Calibri"/>
                <a:sym typeface="Calibri"/>
              </a:rPr>
              <a:t>Para el año 2.02</a:t>
            </a:r>
            <a:r>
              <a:rPr lang="es-CO" sz="1800">
                <a:solidFill>
                  <a:schemeClr val="dk1"/>
                </a:solidFill>
                <a:latin typeface="Calibri"/>
                <a:ea typeface="Calibri"/>
                <a:cs typeface="Calibri"/>
                <a:sym typeface="Calibri"/>
              </a:rPr>
              <a:t>1</a:t>
            </a:r>
            <a:r>
              <a:rPr lang="es-CO" sz="1800" b="0" i="0" u="none" strike="noStrike" cap="none">
                <a:solidFill>
                  <a:schemeClr val="dk1"/>
                </a:solidFill>
                <a:latin typeface="Calibri"/>
                <a:ea typeface="Calibri"/>
                <a:cs typeface="Calibri"/>
                <a:sym typeface="Calibri"/>
              </a:rPr>
              <a:t> se observ</a:t>
            </a:r>
            <a:r>
              <a:rPr lang="es-CO" sz="1800">
                <a:solidFill>
                  <a:schemeClr val="dk1"/>
                </a:solidFill>
                <a:latin typeface="Calibri"/>
                <a:ea typeface="Calibri"/>
                <a:cs typeface="Calibri"/>
                <a:sym typeface="Calibri"/>
              </a:rPr>
              <a:t>a un resultado del 93% de satisfacción global, aumentando el número de  usuarios encuestados en 2.119 con respecto al año 2.020</a:t>
            </a:r>
            <a:endParaRPr sz="1800" b="0" i="0" u="none" strike="noStrike" cap="none">
              <a:solidFill>
                <a:schemeClr val="dk1"/>
              </a:solidFill>
              <a:latin typeface="Calibri"/>
              <a:ea typeface="Calibri"/>
              <a:cs typeface="Calibri"/>
              <a:sym typeface="Calibri"/>
            </a:endParaRPr>
          </a:p>
        </p:txBody>
      </p:sp>
      <p:pic>
        <p:nvPicPr>
          <p:cNvPr id="124" name="Google Shape;124;g1232735f067_0_29"/>
          <p:cNvPicPr preferRelativeResize="0"/>
          <p:nvPr/>
        </p:nvPicPr>
        <p:blipFill>
          <a:blip r:embed="rId3">
            <a:alphaModFix/>
          </a:blip>
          <a:stretch>
            <a:fillRect/>
          </a:stretch>
        </p:blipFill>
        <p:spPr>
          <a:xfrm>
            <a:off x="3473188" y="1278600"/>
            <a:ext cx="5245625" cy="315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232735f067_0_35"/>
          <p:cNvSpPr txBox="1"/>
          <p:nvPr/>
        </p:nvSpPr>
        <p:spPr>
          <a:xfrm>
            <a:off x="296985" y="4405110"/>
            <a:ext cx="117936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2060"/>
              </a:buClr>
              <a:buSzPts val="4400"/>
              <a:buFont typeface="Corben"/>
              <a:buNone/>
            </a:pPr>
            <a:r>
              <a:rPr lang="es-CO" sz="4400" b="1" i="0" u="none" strike="noStrike" cap="none">
                <a:solidFill>
                  <a:srgbClr val="002060"/>
                </a:solidFill>
                <a:latin typeface="Arial Narrow"/>
                <a:ea typeface="Arial Narrow"/>
                <a:cs typeface="Arial Narrow"/>
                <a:sym typeface="Arial Narrow"/>
              </a:rPr>
              <a:t>PRODUCTIVIDAD SALUD PÚBLICA</a:t>
            </a:r>
            <a:endParaRPr sz="4400" b="1" i="0" u="none" strike="noStrike" cap="none">
              <a:solidFill>
                <a:srgbClr val="002060"/>
              </a:solidFill>
              <a:latin typeface="Arial Narrow"/>
              <a:ea typeface="Arial Narrow"/>
              <a:cs typeface="Arial Narrow"/>
              <a:sym typeface="Arial Narrow"/>
            </a:endParaRPr>
          </a:p>
        </p:txBody>
      </p:sp>
      <p:pic>
        <p:nvPicPr>
          <p:cNvPr id="130" name="Google Shape;130;g1232735f067_0_35"/>
          <p:cNvPicPr preferRelativeResize="0"/>
          <p:nvPr/>
        </p:nvPicPr>
        <p:blipFill rotWithShape="1">
          <a:blip r:embed="rId3">
            <a:alphaModFix/>
          </a:blip>
          <a:srcRect t="33342"/>
          <a:stretch/>
        </p:blipFill>
        <p:spPr>
          <a:xfrm>
            <a:off x="3529100" y="811015"/>
            <a:ext cx="5715000" cy="32931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232735f067_0_41"/>
          <p:cNvSpPr txBox="1">
            <a:spLocks noGrp="1"/>
          </p:cNvSpPr>
          <p:nvPr>
            <p:ph type="title"/>
          </p:nvPr>
        </p:nvSpPr>
        <p:spPr>
          <a:xfrm>
            <a:off x="838200" y="232604"/>
            <a:ext cx="10515600" cy="409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s-CO" sz="3200"/>
              <a:t>PREVENCIÓN DE CÁNCER DE CUELLO UTERINO  2020-2021</a:t>
            </a:r>
            <a:endParaRPr sz="3200"/>
          </a:p>
        </p:txBody>
      </p:sp>
      <p:sp>
        <p:nvSpPr>
          <p:cNvPr id="136" name="Google Shape;136;g1232735f067_0_41"/>
          <p:cNvSpPr txBox="1"/>
          <p:nvPr/>
        </p:nvSpPr>
        <p:spPr>
          <a:xfrm>
            <a:off x="1194707" y="4466019"/>
            <a:ext cx="10515600" cy="1325700"/>
          </a:xfrm>
          <a:prstGeom prst="rect">
            <a:avLst/>
          </a:prstGeom>
          <a:noFill/>
          <a:ln>
            <a:noFill/>
          </a:ln>
        </p:spPr>
        <p:txBody>
          <a:bodyPr spcFirstLastPara="1" wrap="square" lIns="91425" tIns="45700" rIns="91425" bIns="45700" anchor="ctr" anchorCtr="0">
            <a:normAutofit/>
          </a:bodyPr>
          <a:lstStyle/>
          <a:p>
            <a:pPr marL="0" lvl="0" indent="0" algn="just" rtl="0">
              <a:lnSpc>
                <a:spcPct val="115000"/>
              </a:lnSpc>
              <a:spcBef>
                <a:spcPts val="0"/>
              </a:spcBef>
              <a:spcAft>
                <a:spcPts val="0"/>
              </a:spcAft>
              <a:buClr>
                <a:schemeClr val="dk1"/>
              </a:buClr>
              <a:buSzPts val="1100"/>
              <a:buFont typeface="Arial"/>
              <a:buNone/>
            </a:pPr>
            <a:r>
              <a:rPr lang="es-CO" sz="1735">
                <a:solidFill>
                  <a:schemeClr val="dk1"/>
                </a:solidFill>
                <a:latin typeface="Arial Narrow"/>
                <a:ea typeface="Arial Narrow"/>
                <a:cs typeface="Arial Narrow"/>
                <a:sym typeface="Arial Narrow"/>
              </a:rPr>
              <a:t>En el cuadro de producción se observa un aumento de  toma de citologías en el 2021 con  relación al año 2020  debido a la situación que vivió el país con la llegada de la pandemia  de la covid 19, el HLP siguió prestando los  servicios con estricto cumplimiento de protocolos de bioseguridad, gradualmente se fue restableciendo la atención. Para el año 2021 se fortalecen los procesos de demanda inducida y se logra una cobertura importante en la prevención de Cáncer de cuello uterino.</a:t>
            </a:r>
            <a:endParaRPr sz="1800">
              <a:solidFill>
                <a:schemeClr val="dk1"/>
              </a:solidFill>
              <a:latin typeface="Calibri"/>
              <a:ea typeface="Calibri"/>
              <a:cs typeface="Calibri"/>
              <a:sym typeface="Calibri"/>
            </a:endParaRPr>
          </a:p>
        </p:txBody>
      </p:sp>
      <p:pic>
        <p:nvPicPr>
          <p:cNvPr id="137" name="Google Shape;137;g1232735f067_0_41"/>
          <p:cNvPicPr preferRelativeResize="0"/>
          <p:nvPr/>
        </p:nvPicPr>
        <p:blipFill>
          <a:blip r:embed="rId3">
            <a:alphaModFix/>
          </a:blip>
          <a:stretch>
            <a:fillRect/>
          </a:stretch>
        </p:blipFill>
        <p:spPr>
          <a:xfrm>
            <a:off x="1795150" y="794504"/>
            <a:ext cx="8458557" cy="3519115"/>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1096</Words>
  <Application>Microsoft Office PowerPoint</Application>
  <PresentationFormat>Panorámica</PresentationFormat>
  <Paragraphs>44</Paragraphs>
  <Slides>20</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Wingdings 3</vt:lpstr>
      <vt:lpstr>Corben</vt:lpstr>
      <vt:lpstr>Calibri</vt:lpstr>
      <vt:lpstr>Cooper Black</vt:lpstr>
      <vt:lpstr>Arial Narrow</vt:lpstr>
      <vt:lpstr>Arial</vt:lpstr>
      <vt:lpstr>Tema de Office</vt:lpstr>
      <vt:lpstr>Presentación de PowerPoint</vt:lpstr>
      <vt:lpstr>PRESTACIÓN DE SERVICIOS DE SALUD</vt:lpstr>
      <vt:lpstr>Presentación de PowerPoint</vt:lpstr>
      <vt:lpstr>INDICADORES DE OPORTUNIDAD 2.020 - 2.021</vt:lpstr>
      <vt:lpstr>INDICADORES DE OPORTUNIDAD 2020 -2021</vt:lpstr>
      <vt:lpstr>INDICADORES DE SEGURIDAD 2020 -2021</vt:lpstr>
      <vt:lpstr>INDICADORES DE EXPERIENCIA GLOBAL RESPECTO A LOS SERVICIOS DE SALUD 2020 -2021</vt:lpstr>
      <vt:lpstr>Presentación de PowerPoint</vt:lpstr>
      <vt:lpstr>PREVENCIÓN DE CÁNCER DE CUELLO UTERINO  2020-2021</vt:lpstr>
      <vt:lpstr>ATENCIÓN EN SALUD CURSOS DE VIDA  2020-2021</vt:lpstr>
      <vt:lpstr>CONTROL PRENATAL , 1RA INFANCIA E INFANCIA   2020-2021</vt:lpstr>
      <vt:lpstr>PROGRAMA AMPLIADO DE INMUNIZACIÓN PAI - VACUNACIÓN COVID-19 2020-2021</vt:lpstr>
      <vt:lpstr>EVENTOS DE SALUD PÚBLICA 2020-2021</vt:lpstr>
      <vt:lpstr>Presentación de PowerPoint</vt:lpstr>
      <vt:lpstr>Presentación de PowerPoint</vt:lpstr>
      <vt:lpstr> A pesar de la liquidación de COMPARTA no se refleja afectación en la facturación de la vigencia 2021 ya que esos usuarios fueron asignados  a IPS privadas, disminuyendo los ingresos de la .E.S.E, adicionalmente se levanto el periodo de aislamiento por pandemia en el Ministerio de Salud y Protección Social.  </vt:lpstr>
      <vt:lpstr>COMPORTAMIENTO DEL  RECAUDO </vt:lpstr>
      <vt:lpstr>COMPORTAMIENTO DEL COMPROMISO</vt:lpstr>
      <vt:lpstr>Presentación de PowerPoint</vt:lpstr>
      <vt:lpstr>RECUADO VRS COMPROMISO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PRESTACIÓN DE SERVICIOS DE SALUD</dc:title>
  <dc:creator>Microsoft Office User</dc:creator>
  <cp:lastModifiedBy>FAC2</cp:lastModifiedBy>
  <cp:revision>4</cp:revision>
  <dcterms:created xsi:type="dcterms:W3CDTF">2021-06-28T14:38:57Z</dcterms:created>
  <dcterms:modified xsi:type="dcterms:W3CDTF">2022-04-05T19:45:16Z</dcterms:modified>
</cp:coreProperties>
</file>