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8" r:id="rId2"/>
    <p:sldId id="292" r:id="rId3"/>
    <p:sldId id="294" r:id="rId4"/>
    <p:sldId id="293" r:id="rId5"/>
    <p:sldId id="295" r:id="rId6"/>
    <p:sldId id="296" r:id="rId7"/>
    <p:sldId id="297" r:id="rId8"/>
    <p:sldId id="263" r:id="rId9"/>
    <p:sldId id="284" r:id="rId10"/>
    <p:sldId id="265" r:id="rId11"/>
    <p:sldId id="286" r:id="rId12"/>
    <p:sldId id="285" r:id="rId13"/>
    <p:sldId id="291" r:id="rId14"/>
    <p:sldId id="290" r:id="rId15"/>
    <p:sldId id="289" r:id="rId16"/>
    <p:sldId id="288" r:id="rId17"/>
    <p:sldId id="287" r:id="rId18"/>
    <p:sldId id="256" r:id="rId19"/>
    <p:sldId id="257" r:id="rId20"/>
    <p:sldId id="258" r:id="rId21"/>
    <p:sldId id="259" r:id="rId22"/>
    <p:sldId id="261" r:id="rId23"/>
    <p:sldId id="272" r:id="rId24"/>
    <p:sldId id="266" r:id="rId25"/>
    <p:sldId id="327" r:id="rId26"/>
    <p:sldId id="267" r:id="rId27"/>
    <p:sldId id="268" r:id="rId28"/>
    <p:sldId id="328" r:id="rId29"/>
    <p:sldId id="260" r:id="rId30"/>
    <p:sldId id="262" r:id="rId31"/>
    <p:sldId id="269" r:id="rId32"/>
    <p:sldId id="279" r:id="rId33"/>
    <p:sldId id="280" r:id="rId34"/>
    <p:sldId id="281" r:id="rId35"/>
    <p:sldId id="329" r:id="rId36"/>
    <p:sldId id="275" r:id="rId37"/>
    <p:sldId id="276" r:id="rId38"/>
    <p:sldId id="270" r:id="rId39"/>
    <p:sldId id="273" r:id="rId40"/>
    <p:sldId id="271" r:id="rId41"/>
    <p:sldId id="277" r:id="rId42"/>
    <p:sldId id="278" r:id="rId43"/>
    <p:sldId id="282" r:id="rId44"/>
    <p:sldId id="332" r:id="rId45"/>
    <p:sldId id="300" r:id="rId46"/>
    <p:sldId id="333" r:id="rId47"/>
    <p:sldId id="331" r:id="rId48"/>
    <p:sldId id="301" r:id="rId49"/>
    <p:sldId id="330" r:id="rId50"/>
    <p:sldId id="299" r:id="rId51"/>
    <p:sldId id="334" r:id="rId52"/>
    <p:sldId id="343" r:id="rId53"/>
    <p:sldId id="344" r:id="rId54"/>
    <p:sldId id="345" r:id="rId55"/>
    <p:sldId id="346" r:id="rId56"/>
    <p:sldId id="347" r:id="rId57"/>
    <p:sldId id="335" r:id="rId58"/>
    <p:sldId id="336" r:id="rId59"/>
    <p:sldId id="337" r:id="rId60"/>
    <p:sldId id="348" r:id="rId61"/>
    <p:sldId id="338" r:id="rId62"/>
    <p:sldId id="339" r:id="rId63"/>
    <p:sldId id="340" r:id="rId64"/>
    <p:sldId id="341" r:id="rId65"/>
    <p:sldId id="342" r:id="rId66"/>
  </p:sldIdLst>
  <p:sldSz cx="12192000" cy="6858000"/>
  <p:notesSz cx="6858000" cy="9144000"/>
  <p:defaultTextStyle>
    <a:defPPr>
      <a:defRPr lang="es-CO">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ikeg\Desktop\Nuevo%20Hoja%20de%20c&#225;lculo%20de%20Microsoft%20Exce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lpjefepyp\Downloads\INFORME%20EVENTOS%20SALUD%20PUBLICA%202020-20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lpjefepyp\Downloads\INFORME%20EVENTOS%20SALUD%20PUBLICA%202020-20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ikeg\Desktop\Nuevo%20Hoja%20de%20c&#225;lculo%20de%20Microsoft%20Exce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lpsiau\Desktop\SATISFACCION.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ikeg\Desktop\Nuevo%20Hoja%20de%20c&#225;lculo%20de%20Microsoft%20Exce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akt95\Downloads\redision%20de%20cuentas\PQR.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ikeg\Desktop\CAROL%20GALAN\HLP\rendicion%20de%20cuen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ikeg\Desktop\Nuevo%20Hoja%20de%20c&#225;lculo%20de%20Microsoft%20Exc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OPORTUNIDAD ASIGNACION CONSULTA MEDICINA GENERAL</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Hoja1!$D$17:$D$18</c:f>
              <c:numCache>
                <c:formatCode>General</c:formatCode>
                <c:ptCount val="2"/>
                <c:pt idx="0">
                  <c:v>2019</c:v>
                </c:pt>
                <c:pt idx="1">
                  <c:v>2020</c:v>
                </c:pt>
              </c:numCache>
            </c:numRef>
          </c:cat>
          <c:val>
            <c:numRef>
              <c:f>Hoja1!$E$17:$E$18</c:f>
              <c:numCache>
                <c:formatCode>General</c:formatCode>
                <c:ptCount val="2"/>
                <c:pt idx="0">
                  <c:v>1.75</c:v>
                </c:pt>
                <c:pt idx="1">
                  <c:v>2</c:v>
                </c:pt>
              </c:numCache>
            </c:numRef>
          </c:val>
          <c:extLst xmlns:c16r2="http://schemas.microsoft.com/office/drawing/2015/06/chart">
            <c:ext xmlns:c16="http://schemas.microsoft.com/office/drawing/2014/chart" uri="{C3380CC4-5D6E-409C-BE32-E72D297353CC}">
              <c16:uniqueId val="{00000000-1EAB-4946-8A48-F7257DB41066}"/>
            </c:ext>
          </c:extLst>
        </c:ser>
        <c:dLbls>
          <c:showLegendKey val="0"/>
          <c:showVal val="0"/>
          <c:showCatName val="0"/>
          <c:showSerName val="0"/>
          <c:showPercent val="0"/>
          <c:showBubbleSize val="0"/>
        </c:dLbls>
        <c:gapWidth val="100"/>
        <c:overlap val="-24"/>
        <c:axId val="328927720"/>
        <c:axId val="328928504"/>
      </c:barChart>
      <c:catAx>
        <c:axId val="3289277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8504"/>
        <c:crosses val="autoZero"/>
        <c:auto val="1"/>
        <c:lblAlgn val="ctr"/>
        <c:lblOffset val="100"/>
        <c:noMultiLvlLbl val="0"/>
      </c:catAx>
      <c:valAx>
        <c:axId val="328928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7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PLANIFICACIÓN FAMILIAR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Hoja1!$A$2:$A$3</c:f>
              <c:numCache>
                <c:formatCode>General</c:formatCode>
                <c:ptCount val="2"/>
                <c:pt idx="0">
                  <c:v>2019</c:v>
                </c:pt>
                <c:pt idx="1">
                  <c:v>2020</c:v>
                </c:pt>
              </c:numCache>
            </c:numRef>
          </c:cat>
          <c:val>
            <c:numRef>
              <c:f>Hoja1!$B$2:$B$3</c:f>
              <c:numCache>
                <c:formatCode>General</c:formatCode>
                <c:ptCount val="2"/>
                <c:pt idx="0">
                  <c:v>8521</c:v>
                </c:pt>
                <c:pt idx="1">
                  <c:v>2836</c:v>
                </c:pt>
              </c:numCache>
            </c:numRef>
          </c:val>
          <c:extLst xmlns:c16r2="http://schemas.microsoft.com/office/drawing/2015/06/chart">
            <c:ext xmlns:c16="http://schemas.microsoft.com/office/drawing/2014/chart" uri="{C3380CC4-5D6E-409C-BE32-E72D297353CC}">
              <c16:uniqueId val="{00000000-E987-480E-9572-08BD1DEB51BF}"/>
            </c:ext>
          </c:extLst>
        </c:ser>
        <c:dLbls>
          <c:showLegendKey val="0"/>
          <c:showVal val="0"/>
          <c:showCatName val="0"/>
          <c:showSerName val="0"/>
          <c:showPercent val="0"/>
          <c:showBubbleSize val="0"/>
        </c:dLbls>
        <c:gapWidth val="100"/>
        <c:overlap val="-24"/>
        <c:axId val="323892504"/>
        <c:axId val="323893680"/>
      </c:barChart>
      <c:catAx>
        <c:axId val="3238925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3680"/>
        <c:crosses val="autoZero"/>
        <c:auto val="1"/>
        <c:lblAlgn val="ctr"/>
        <c:lblOffset val="100"/>
        <c:noMultiLvlLbl val="0"/>
      </c:catAx>
      <c:valAx>
        <c:axId val="3238936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2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CONTROL PRENATAL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Hoja1!$A$2:$A$3</c:f>
              <c:numCache>
                <c:formatCode>General</c:formatCode>
                <c:ptCount val="2"/>
                <c:pt idx="0">
                  <c:v>2019</c:v>
                </c:pt>
                <c:pt idx="1">
                  <c:v>2020</c:v>
                </c:pt>
              </c:numCache>
            </c:numRef>
          </c:cat>
          <c:val>
            <c:numRef>
              <c:f>Hoja1!$B$2:$B$3</c:f>
              <c:numCache>
                <c:formatCode>General</c:formatCode>
                <c:ptCount val="2"/>
                <c:pt idx="0">
                  <c:v>4195</c:v>
                </c:pt>
                <c:pt idx="1">
                  <c:v>3686</c:v>
                </c:pt>
              </c:numCache>
            </c:numRef>
          </c:val>
          <c:extLst xmlns:c16r2="http://schemas.microsoft.com/office/drawing/2015/06/chart">
            <c:ext xmlns:c16="http://schemas.microsoft.com/office/drawing/2014/chart" uri="{C3380CC4-5D6E-409C-BE32-E72D297353CC}">
              <c16:uniqueId val="{00000000-98FF-4E3D-9CEF-AF5F131AA8C6}"/>
            </c:ext>
          </c:extLst>
        </c:ser>
        <c:dLbls>
          <c:showLegendKey val="0"/>
          <c:showVal val="0"/>
          <c:showCatName val="0"/>
          <c:showSerName val="0"/>
          <c:showPercent val="0"/>
          <c:showBubbleSize val="0"/>
        </c:dLbls>
        <c:gapWidth val="100"/>
        <c:overlap val="-24"/>
        <c:axId val="324031480"/>
        <c:axId val="324028344"/>
      </c:barChart>
      <c:catAx>
        <c:axId val="324031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4028344"/>
        <c:crosses val="autoZero"/>
        <c:auto val="1"/>
        <c:lblAlgn val="ctr"/>
        <c:lblOffset val="100"/>
        <c:noMultiLvlLbl val="0"/>
      </c:catAx>
      <c:valAx>
        <c:axId val="3240283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4031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VACUNACIÓN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Hoja1!$A$2:$A$3</c:f>
              <c:numCache>
                <c:formatCode>General</c:formatCode>
                <c:ptCount val="2"/>
                <c:pt idx="0">
                  <c:v>2019</c:v>
                </c:pt>
                <c:pt idx="1">
                  <c:v>2020</c:v>
                </c:pt>
              </c:numCache>
            </c:numRef>
          </c:cat>
          <c:val>
            <c:numRef>
              <c:f>Hoja1!$B$2:$B$3</c:f>
              <c:numCache>
                <c:formatCode>General</c:formatCode>
                <c:ptCount val="2"/>
                <c:pt idx="0">
                  <c:v>47265</c:v>
                </c:pt>
                <c:pt idx="1">
                  <c:v>43026</c:v>
                </c:pt>
              </c:numCache>
            </c:numRef>
          </c:val>
          <c:extLst xmlns:c16r2="http://schemas.microsoft.com/office/drawing/2015/06/chart">
            <c:ext xmlns:c16="http://schemas.microsoft.com/office/drawing/2014/chart" uri="{C3380CC4-5D6E-409C-BE32-E72D297353CC}">
              <c16:uniqueId val="{00000000-AF4E-4C6E-AF87-5D5E217B1A0F}"/>
            </c:ext>
          </c:extLst>
        </c:ser>
        <c:dLbls>
          <c:showLegendKey val="0"/>
          <c:showVal val="0"/>
          <c:showCatName val="0"/>
          <c:showSerName val="0"/>
          <c:showPercent val="0"/>
          <c:showBubbleSize val="0"/>
        </c:dLbls>
        <c:gapWidth val="100"/>
        <c:overlap val="-24"/>
        <c:axId val="324029912"/>
        <c:axId val="324025992"/>
      </c:barChart>
      <c:catAx>
        <c:axId val="3240299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4025992"/>
        <c:crosses val="autoZero"/>
        <c:auto val="1"/>
        <c:lblAlgn val="ctr"/>
        <c:lblOffset val="100"/>
        <c:noMultiLvlLbl val="0"/>
      </c:catAx>
      <c:valAx>
        <c:axId val="3240259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4029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CO"/>
              <a:t>EVENTOS EN SALUD PUBLICA  2019</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'FINAL 2019-2020 (2)'!$A$1:$A$21</c:f>
              <c:strCache>
                <c:ptCount val="21"/>
                <c:pt idx="0">
                  <c:v>EVENTO 2019</c:v>
                </c:pt>
                <c:pt idx="1">
                  <c:v>DENGUE</c:v>
                </c:pt>
                <c:pt idx="2">
                  <c:v>ACCIDENTE OFIDICO</c:v>
                </c:pt>
                <c:pt idx="3">
                  <c:v>DESNUSTRICION </c:v>
                </c:pt>
                <c:pt idx="4">
                  <c:v>EVENTO ADVERSO A LA VACUNA</c:v>
                </c:pt>
                <c:pt idx="5">
                  <c:v>AGRESION ANIMAL</c:v>
                </c:pt>
                <c:pt idx="6">
                  <c:v>INTENTO SUICIDA</c:v>
                </c:pt>
                <c:pt idx="7">
                  <c:v>INTOXICACION</c:v>
                </c:pt>
                <c:pt idx="8">
                  <c:v>LEISHMANIASIS</c:v>
                </c:pt>
                <c:pt idx="9">
                  <c:v>EXPLOSIVOS</c:v>
                </c:pt>
                <c:pt idx="10">
                  <c:v>LEPTOSPIROSIS</c:v>
                </c:pt>
                <c:pt idx="11">
                  <c:v>MALARIA </c:v>
                </c:pt>
                <c:pt idx="12">
                  <c:v>MORTALIDAD PERINATAL</c:v>
                </c:pt>
                <c:pt idx="13">
                  <c:v>RABIA HUMANA</c:v>
                </c:pt>
                <c:pt idx="14">
                  <c:v>SIFILIS GESTIONAL</c:v>
                </c:pt>
                <c:pt idx="15">
                  <c:v>TOSFERINA</c:v>
                </c:pt>
                <c:pt idx="16">
                  <c:v>TUBERCULOSIS</c:v>
                </c:pt>
                <c:pt idx="17">
                  <c:v>VARICELA</c:v>
                </c:pt>
                <c:pt idx="18">
                  <c:v>VIH/ SIDA</c:v>
                </c:pt>
                <c:pt idx="19">
                  <c:v>VIOLENCIA INTRAFAMILIAR</c:v>
                </c:pt>
                <c:pt idx="20">
                  <c:v>ZIKA</c:v>
                </c:pt>
              </c:strCache>
            </c:strRef>
          </c:cat>
          <c:val>
            <c:numRef>
              <c:f>'FINAL 2019-2020 (2)'!$B$1:$B$21</c:f>
              <c:numCache>
                <c:formatCode>General</c:formatCode>
                <c:ptCount val="21"/>
                <c:pt idx="1">
                  <c:v>357</c:v>
                </c:pt>
                <c:pt idx="2">
                  <c:v>4</c:v>
                </c:pt>
                <c:pt idx="3">
                  <c:v>23</c:v>
                </c:pt>
                <c:pt idx="4">
                  <c:v>2</c:v>
                </c:pt>
                <c:pt idx="5">
                  <c:v>300</c:v>
                </c:pt>
                <c:pt idx="6">
                  <c:v>23</c:v>
                </c:pt>
                <c:pt idx="7">
                  <c:v>7</c:v>
                </c:pt>
                <c:pt idx="8">
                  <c:v>3</c:v>
                </c:pt>
                <c:pt idx="9">
                  <c:v>1</c:v>
                </c:pt>
                <c:pt idx="10">
                  <c:v>1</c:v>
                </c:pt>
                <c:pt idx="11">
                  <c:v>2</c:v>
                </c:pt>
                <c:pt idx="12">
                  <c:v>4</c:v>
                </c:pt>
                <c:pt idx="13">
                  <c:v>1</c:v>
                </c:pt>
                <c:pt idx="14">
                  <c:v>11</c:v>
                </c:pt>
                <c:pt idx="15">
                  <c:v>1</c:v>
                </c:pt>
                <c:pt idx="16">
                  <c:v>8</c:v>
                </c:pt>
                <c:pt idx="17">
                  <c:v>8</c:v>
                </c:pt>
                <c:pt idx="18">
                  <c:v>10</c:v>
                </c:pt>
                <c:pt idx="19">
                  <c:v>75</c:v>
                </c:pt>
                <c:pt idx="20">
                  <c:v>1</c:v>
                </c:pt>
              </c:numCache>
            </c:numRef>
          </c:val>
          <c:extLst xmlns:c16r2="http://schemas.microsoft.com/office/drawing/2015/06/chart">
            <c:ext xmlns:c16="http://schemas.microsoft.com/office/drawing/2014/chart" uri="{C3380CC4-5D6E-409C-BE32-E72D297353CC}">
              <c16:uniqueId val="{00000000-D780-49CF-9A60-5178832A5DDD}"/>
            </c:ext>
          </c:extLst>
        </c:ser>
        <c:dLbls>
          <c:showLegendKey val="0"/>
          <c:showVal val="0"/>
          <c:showCatName val="0"/>
          <c:showSerName val="0"/>
          <c:showPercent val="0"/>
          <c:showBubbleSize val="0"/>
        </c:dLbls>
        <c:gapWidth val="150"/>
        <c:shape val="box"/>
        <c:axId val="324027952"/>
        <c:axId val="324029128"/>
        <c:axId val="322319312"/>
      </c:bar3DChart>
      <c:catAx>
        <c:axId val="324027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324029128"/>
        <c:crosses val="autoZero"/>
        <c:auto val="1"/>
        <c:lblAlgn val="ctr"/>
        <c:lblOffset val="100"/>
        <c:noMultiLvlLbl val="0"/>
      </c:catAx>
      <c:valAx>
        <c:axId val="3240291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324027952"/>
        <c:crosses val="autoZero"/>
        <c:crossBetween val="between"/>
      </c:valAx>
      <c:serAx>
        <c:axId val="32231931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324029128"/>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s-CO" b="1" dirty="0"/>
              <a:t>EVENTOS SAL UD PUBLICA  2020</a:t>
            </a:r>
          </a:p>
        </c:rich>
      </c:tx>
      <c:layout>
        <c:manualLayout>
          <c:xMode val="edge"/>
          <c:yMode val="edge"/>
          <c:x val="0.26937202993041492"/>
          <c:y val="3.4423296547404759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94D-4F91-A7E0-9368D2312415}"/>
              </c:ext>
            </c:extLst>
          </c:dPt>
          <c:dPt>
            <c:idx val="1"/>
            <c:invertIfNegative val="0"/>
            <c:bubble3D val="0"/>
            <c:extLst xmlns:c16r2="http://schemas.microsoft.com/office/drawing/2015/06/chart">
              <c:ext xmlns:c16="http://schemas.microsoft.com/office/drawing/2014/chart" uri="{C3380CC4-5D6E-409C-BE32-E72D297353CC}">
                <c16:uniqueId val="{00000001-C94D-4F91-A7E0-9368D2312415}"/>
              </c:ext>
            </c:extLst>
          </c:dPt>
          <c:dPt>
            <c:idx val="2"/>
            <c:invertIfNegative val="0"/>
            <c:bubble3D val="0"/>
            <c:extLst xmlns:c16r2="http://schemas.microsoft.com/office/drawing/2015/06/chart">
              <c:ext xmlns:c16="http://schemas.microsoft.com/office/drawing/2014/chart" uri="{C3380CC4-5D6E-409C-BE32-E72D297353CC}">
                <c16:uniqueId val="{00000002-C94D-4F91-A7E0-9368D2312415}"/>
              </c:ext>
            </c:extLst>
          </c:dPt>
          <c:dPt>
            <c:idx val="3"/>
            <c:invertIfNegative val="0"/>
            <c:bubble3D val="0"/>
            <c:extLst xmlns:c16r2="http://schemas.microsoft.com/office/drawing/2015/06/chart">
              <c:ext xmlns:c16="http://schemas.microsoft.com/office/drawing/2014/chart" uri="{C3380CC4-5D6E-409C-BE32-E72D297353CC}">
                <c16:uniqueId val="{00000003-C94D-4F91-A7E0-9368D2312415}"/>
              </c:ext>
            </c:extLst>
          </c:dPt>
          <c:dPt>
            <c:idx val="4"/>
            <c:invertIfNegative val="0"/>
            <c:bubble3D val="0"/>
            <c:extLst xmlns:c16r2="http://schemas.microsoft.com/office/drawing/2015/06/chart">
              <c:ext xmlns:c16="http://schemas.microsoft.com/office/drawing/2014/chart" uri="{C3380CC4-5D6E-409C-BE32-E72D297353CC}">
                <c16:uniqueId val="{00000004-C94D-4F91-A7E0-9368D2312415}"/>
              </c:ext>
            </c:extLst>
          </c:dPt>
          <c:dPt>
            <c:idx val="5"/>
            <c:invertIfNegative val="0"/>
            <c:bubble3D val="0"/>
            <c:extLst xmlns:c16r2="http://schemas.microsoft.com/office/drawing/2015/06/chart">
              <c:ext xmlns:c16="http://schemas.microsoft.com/office/drawing/2014/chart" uri="{C3380CC4-5D6E-409C-BE32-E72D297353CC}">
                <c16:uniqueId val="{00000005-C94D-4F91-A7E0-9368D2312415}"/>
              </c:ext>
            </c:extLst>
          </c:dPt>
          <c:dPt>
            <c:idx val="6"/>
            <c:invertIfNegative val="0"/>
            <c:bubble3D val="0"/>
            <c:extLst xmlns:c16r2="http://schemas.microsoft.com/office/drawing/2015/06/chart">
              <c:ext xmlns:c16="http://schemas.microsoft.com/office/drawing/2014/chart" uri="{C3380CC4-5D6E-409C-BE32-E72D297353CC}">
                <c16:uniqueId val="{00000006-C94D-4F91-A7E0-9368D2312415}"/>
              </c:ext>
            </c:extLst>
          </c:dPt>
          <c:dPt>
            <c:idx val="7"/>
            <c:invertIfNegative val="0"/>
            <c:bubble3D val="0"/>
            <c:extLst xmlns:c16r2="http://schemas.microsoft.com/office/drawing/2015/06/chart">
              <c:ext xmlns:c16="http://schemas.microsoft.com/office/drawing/2014/chart" uri="{C3380CC4-5D6E-409C-BE32-E72D297353CC}">
                <c16:uniqueId val="{00000007-C94D-4F91-A7E0-9368D2312415}"/>
              </c:ext>
            </c:extLst>
          </c:dPt>
          <c:dPt>
            <c:idx val="8"/>
            <c:invertIfNegative val="0"/>
            <c:bubble3D val="0"/>
            <c:extLst xmlns:c16r2="http://schemas.microsoft.com/office/drawing/2015/06/chart">
              <c:ext xmlns:c16="http://schemas.microsoft.com/office/drawing/2014/chart" uri="{C3380CC4-5D6E-409C-BE32-E72D297353CC}">
                <c16:uniqueId val="{00000008-C94D-4F91-A7E0-9368D2312415}"/>
              </c:ext>
            </c:extLst>
          </c:dPt>
          <c:dPt>
            <c:idx val="9"/>
            <c:invertIfNegative val="0"/>
            <c:bubble3D val="0"/>
            <c:extLst xmlns:c16r2="http://schemas.microsoft.com/office/drawing/2015/06/chart">
              <c:ext xmlns:c16="http://schemas.microsoft.com/office/drawing/2014/chart" uri="{C3380CC4-5D6E-409C-BE32-E72D297353CC}">
                <c16:uniqueId val="{00000009-C94D-4F91-A7E0-9368D2312415}"/>
              </c:ext>
            </c:extLst>
          </c:dPt>
          <c:dPt>
            <c:idx val="10"/>
            <c:invertIfNegative val="0"/>
            <c:bubble3D val="0"/>
            <c:extLst xmlns:c16r2="http://schemas.microsoft.com/office/drawing/2015/06/chart">
              <c:ext xmlns:c16="http://schemas.microsoft.com/office/drawing/2014/chart" uri="{C3380CC4-5D6E-409C-BE32-E72D297353CC}">
                <c16:uniqueId val="{0000000A-C94D-4F91-A7E0-9368D2312415}"/>
              </c:ext>
            </c:extLst>
          </c:dPt>
          <c:dPt>
            <c:idx val="11"/>
            <c:invertIfNegative val="0"/>
            <c:bubble3D val="0"/>
            <c:extLst xmlns:c16r2="http://schemas.microsoft.com/office/drawing/2015/06/chart">
              <c:ext xmlns:c16="http://schemas.microsoft.com/office/drawing/2014/chart" uri="{C3380CC4-5D6E-409C-BE32-E72D297353CC}">
                <c16:uniqueId val="{0000000B-C94D-4F91-A7E0-9368D2312415}"/>
              </c:ext>
            </c:extLst>
          </c:dPt>
          <c:dPt>
            <c:idx val="12"/>
            <c:invertIfNegative val="0"/>
            <c:bubble3D val="0"/>
            <c:extLst xmlns:c16r2="http://schemas.microsoft.com/office/drawing/2015/06/chart">
              <c:ext xmlns:c16="http://schemas.microsoft.com/office/drawing/2014/chart" uri="{C3380CC4-5D6E-409C-BE32-E72D297353CC}">
                <c16:uniqueId val="{0000000C-C94D-4F91-A7E0-9368D2312415}"/>
              </c:ext>
            </c:extLst>
          </c:dPt>
          <c:dPt>
            <c:idx val="13"/>
            <c:invertIfNegative val="0"/>
            <c:bubble3D val="0"/>
            <c:extLst xmlns:c16r2="http://schemas.microsoft.com/office/drawing/2015/06/chart">
              <c:ext xmlns:c16="http://schemas.microsoft.com/office/drawing/2014/chart" uri="{C3380CC4-5D6E-409C-BE32-E72D297353CC}">
                <c16:uniqueId val="{0000000D-C94D-4F91-A7E0-9368D2312415}"/>
              </c:ext>
            </c:extLst>
          </c:dPt>
          <c:dPt>
            <c:idx val="14"/>
            <c:invertIfNegative val="0"/>
            <c:bubble3D val="0"/>
            <c:extLst xmlns:c16r2="http://schemas.microsoft.com/office/drawing/2015/06/chart">
              <c:ext xmlns:c16="http://schemas.microsoft.com/office/drawing/2014/chart" uri="{C3380CC4-5D6E-409C-BE32-E72D297353CC}">
                <c16:uniqueId val="{0000000E-C94D-4F91-A7E0-9368D2312415}"/>
              </c:ext>
            </c:extLst>
          </c:dPt>
          <c:dPt>
            <c:idx val="15"/>
            <c:invertIfNegative val="0"/>
            <c:bubble3D val="0"/>
            <c:extLst xmlns:c16r2="http://schemas.microsoft.com/office/drawing/2015/06/chart">
              <c:ext xmlns:c16="http://schemas.microsoft.com/office/drawing/2014/chart" uri="{C3380CC4-5D6E-409C-BE32-E72D297353CC}">
                <c16:uniqueId val="{0000000F-C94D-4F91-A7E0-9368D2312415}"/>
              </c:ext>
            </c:extLst>
          </c:dPt>
          <c:dPt>
            <c:idx val="16"/>
            <c:invertIfNegative val="0"/>
            <c:bubble3D val="0"/>
            <c:extLst xmlns:c16r2="http://schemas.microsoft.com/office/drawing/2015/06/chart">
              <c:ext xmlns:c16="http://schemas.microsoft.com/office/drawing/2014/chart" uri="{C3380CC4-5D6E-409C-BE32-E72D297353CC}">
                <c16:uniqueId val="{00000010-C94D-4F91-A7E0-9368D2312415}"/>
              </c:ext>
            </c:extLst>
          </c:dPt>
          <c:dPt>
            <c:idx val="17"/>
            <c:invertIfNegative val="0"/>
            <c:bubble3D val="0"/>
            <c:extLst xmlns:c16r2="http://schemas.microsoft.com/office/drawing/2015/06/chart">
              <c:ext xmlns:c16="http://schemas.microsoft.com/office/drawing/2014/chart" uri="{C3380CC4-5D6E-409C-BE32-E72D297353CC}">
                <c16:uniqueId val="{00000011-C94D-4F91-A7E0-9368D2312415}"/>
              </c:ext>
            </c:extLst>
          </c:dPt>
          <c:dPt>
            <c:idx val="18"/>
            <c:invertIfNegative val="0"/>
            <c:bubble3D val="0"/>
            <c:extLst xmlns:c16r2="http://schemas.microsoft.com/office/drawing/2015/06/chart">
              <c:ext xmlns:c16="http://schemas.microsoft.com/office/drawing/2014/chart" uri="{C3380CC4-5D6E-409C-BE32-E72D297353CC}">
                <c16:uniqueId val="{00000012-C94D-4F91-A7E0-9368D2312415}"/>
              </c:ext>
            </c:extLst>
          </c:dPt>
          <c:dPt>
            <c:idx val="19"/>
            <c:invertIfNegative val="0"/>
            <c:bubble3D val="0"/>
            <c:extLst xmlns:c16r2="http://schemas.microsoft.com/office/drawing/2015/06/chart">
              <c:ext xmlns:c16="http://schemas.microsoft.com/office/drawing/2014/chart" uri="{C3380CC4-5D6E-409C-BE32-E72D297353CC}">
                <c16:uniqueId val="{00000013-C94D-4F91-A7E0-9368D2312415}"/>
              </c:ext>
            </c:extLst>
          </c:dPt>
          <c:dPt>
            <c:idx val="20"/>
            <c:invertIfNegative val="0"/>
            <c:bubble3D val="0"/>
            <c:extLst xmlns:c16r2="http://schemas.microsoft.com/office/drawing/2015/06/chart">
              <c:ext xmlns:c16="http://schemas.microsoft.com/office/drawing/2014/chart" uri="{C3380CC4-5D6E-409C-BE32-E72D297353CC}">
                <c16:uniqueId val="{00000014-C94D-4F91-A7E0-9368D2312415}"/>
              </c:ext>
            </c:extLst>
          </c:dPt>
          <c:dPt>
            <c:idx val="21"/>
            <c:invertIfNegative val="0"/>
            <c:bubble3D val="0"/>
            <c:extLst xmlns:c16r2="http://schemas.microsoft.com/office/drawing/2015/06/chart">
              <c:ext xmlns:c16="http://schemas.microsoft.com/office/drawing/2014/chart" uri="{C3380CC4-5D6E-409C-BE32-E72D297353CC}">
                <c16:uniqueId val="{00000015-C94D-4F91-A7E0-9368D2312415}"/>
              </c:ext>
            </c:extLst>
          </c:dPt>
          <c:dPt>
            <c:idx val="22"/>
            <c:invertIfNegative val="0"/>
            <c:bubble3D val="0"/>
            <c:extLst xmlns:c16r2="http://schemas.microsoft.com/office/drawing/2015/06/chart">
              <c:ext xmlns:c16="http://schemas.microsoft.com/office/drawing/2014/chart" uri="{C3380CC4-5D6E-409C-BE32-E72D297353CC}">
                <c16:uniqueId val="{00000016-C94D-4F91-A7E0-9368D2312415}"/>
              </c:ext>
            </c:extLst>
          </c:dPt>
          <c:dPt>
            <c:idx val="23"/>
            <c:invertIfNegative val="0"/>
            <c:bubble3D val="0"/>
            <c:extLst xmlns:c16r2="http://schemas.microsoft.com/office/drawing/2015/06/chart">
              <c:ext xmlns:c16="http://schemas.microsoft.com/office/drawing/2014/chart" uri="{C3380CC4-5D6E-409C-BE32-E72D297353CC}">
                <c16:uniqueId val="{00000017-C94D-4F91-A7E0-9368D2312415}"/>
              </c:ext>
            </c:extLst>
          </c:dPt>
          <c:dPt>
            <c:idx val="24"/>
            <c:invertIfNegative val="0"/>
            <c:bubble3D val="0"/>
            <c:extLst xmlns:c16r2="http://schemas.microsoft.com/office/drawing/2015/06/chart">
              <c:ext xmlns:c16="http://schemas.microsoft.com/office/drawing/2014/chart" uri="{C3380CC4-5D6E-409C-BE32-E72D297353CC}">
                <c16:uniqueId val="{00000018-C94D-4F91-A7E0-9368D23124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'FINAL 2019-2020 (2)'!$C$2:$C$26</c:f>
              <c:strCache>
                <c:ptCount val="25"/>
                <c:pt idx="0">
                  <c:v>DENGUE</c:v>
                </c:pt>
                <c:pt idx="1">
                  <c:v>ACCIDENTE OFIDICO</c:v>
                </c:pt>
                <c:pt idx="2">
                  <c:v>DESNUSTRICION </c:v>
                </c:pt>
                <c:pt idx="3">
                  <c:v>EVENTO ADVERSO A LA VACUNA</c:v>
                </c:pt>
                <c:pt idx="4">
                  <c:v>AGRESION ANIMAL</c:v>
                </c:pt>
                <c:pt idx="5">
                  <c:v>INTENTO SUICIDA</c:v>
                </c:pt>
                <c:pt idx="6">
                  <c:v>INTOXICACION</c:v>
                </c:pt>
                <c:pt idx="7">
                  <c:v>LEISHMANIASIS</c:v>
                </c:pt>
                <c:pt idx="8">
                  <c:v>EXPLOSIVOS</c:v>
                </c:pt>
                <c:pt idx="9">
                  <c:v>LEPTOSPIROSIS</c:v>
                </c:pt>
                <c:pt idx="10">
                  <c:v>MALARIA </c:v>
                </c:pt>
                <c:pt idx="11">
                  <c:v>MORTALIDAD PERINATAL</c:v>
                </c:pt>
                <c:pt idx="12">
                  <c:v>RABIA HUMANA</c:v>
                </c:pt>
                <c:pt idx="13">
                  <c:v>SIFILIS GESTIONAL</c:v>
                </c:pt>
                <c:pt idx="14">
                  <c:v>TOSFERINA</c:v>
                </c:pt>
                <c:pt idx="15">
                  <c:v>TUBERCULOSIS</c:v>
                </c:pt>
                <c:pt idx="16">
                  <c:v>VARICELA</c:v>
                </c:pt>
                <c:pt idx="17">
                  <c:v>VIH/ SIDA</c:v>
                </c:pt>
                <c:pt idx="18">
                  <c:v>VIOLENCIA INTRAFAMILIAR</c:v>
                </c:pt>
                <c:pt idx="19">
                  <c:v>ZIKA</c:v>
                </c:pt>
                <c:pt idx="20">
                  <c:v>ESI - IRAG (VIGILANCIA CENTINELA)</c:v>
                </c:pt>
                <c:pt idx="21">
                  <c:v>COVID19</c:v>
                </c:pt>
                <c:pt idx="22">
                  <c:v>INFECCIONES AGUDAS RESPIRATORIAS</c:v>
                </c:pt>
                <c:pt idx="23">
                  <c:v>RUBEOLA</c:v>
                </c:pt>
                <c:pt idx="24">
                  <c:v>SIFILIS CONGENITA</c:v>
                </c:pt>
              </c:strCache>
            </c:strRef>
          </c:cat>
          <c:val>
            <c:numRef>
              <c:f>'FINAL 2019-2020 (2)'!$D$2:$D$26</c:f>
              <c:numCache>
                <c:formatCode>General</c:formatCode>
                <c:ptCount val="25"/>
                <c:pt idx="0">
                  <c:v>113</c:v>
                </c:pt>
                <c:pt idx="1">
                  <c:v>4</c:v>
                </c:pt>
                <c:pt idx="2">
                  <c:v>11</c:v>
                </c:pt>
                <c:pt idx="3">
                  <c:v>0</c:v>
                </c:pt>
                <c:pt idx="4">
                  <c:v>110</c:v>
                </c:pt>
                <c:pt idx="5">
                  <c:v>17</c:v>
                </c:pt>
                <c:pt idx="6">
                  <c:v>6</c:v>
                </c:pt>
                <c:pt idx="7">
                  <c:v>1</c:v>
                </c:pt>
                <c:pt idx="8">
                  <c:v>0</c:v>
                </c:pt>
                <c:pt idx="9">
                  <c:v>0</c:v>
                </c:pt>
                <c:pt idx="10">
                  <c:v>2</c:v>
                </c:pt>
                <c:pt idx="11">
                  <c:v>1</c:v>
                </c:pt>
                <c:pt idx="12">
                  <c:v>0</c:v>
                </c:pt>
                <c:pt idx="13">
                  <c:v>20</c:v>
                </c:pt>
                <c:pt idx="14">
                  <c:v>1</c:v>
                </c:pt>
                <c:pt idx="15">
                  <c:v>6</c:v>
                </c:pt>
                <c:pt idx="16">
                  <c:v>6</c:v>
                </c:pt>
                <c:pt idx="17">
                  <c:v>4</c:v>
                </c:pt>
                <c:pt idx="18">
                  <c:v>98</c:v>
                </c:pt>
                <c:pt idx="19">
                  <c:v>0</c:v>
                </c:pt>
                <c:pt idx="20">
                  <c:v>2</c:v>
                </c:pt>
                <c:pt idx="21">
                  <c:v>283</c:v>
                </c:pt>
                <c:pt idx="22">
                  <c:v>7</c:v>
                </c:pt>
                <c:pt idx="23">
                  <c:v>1</c:v>
                </c:pt>
                <c:pt idx="24">
                  <c:v>2</c:v>
                </c:pt>
              </c:numCache>
            </c:numRef>
          </c:val>
          <c:extLst xmlns:c16r2="http://schemas.microsoft.com/office/drawing/2015/06/chart">
            <c:ext xmlns:c16="http://schemas.microsoft.com/office/drawing/2014/chart" uri="{C3380CC4-5D6E-409C-BE32-E72D297353CC}">
              <c16:uniqueId val="{00000019-C94D-4F91-A7E0-9368D2312415}"/>
            </c:ext>
          </c:extLst>
        </c:ser>
        <c:dLbls>
          <c:dLblPos val="inEnd"/>
          <c:showLegendKey val="0"/>
          <c:showVal val="1"/>
          <c:showCatName val="0"/>
          <c:showSerName val="0"/>
          <c:showPercent val="0"/>
          <c:showBubbleSize val="0"/>
        </c:dLbls>
        <c:gapWidth val="80"/>
        <c:overlap val="25"/>
        <c:axId val="324032264"/>
        <c:axId val="324030696"/>
      </c:barChart>
      <c:valAx>
        <c:axId val="32403069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CO"/>
          </a:p>
        </c:txPr>
        <c:crossAx val="324032264"/>
        <c:crosses val="autoZero"/>
        <c:crossBetween val="between"/>
      </c:valAx>
      <c:catAx>
        <c:axId val="3240322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CO"/>
          </a:p>
        </c:txPr>
        <c:crossAx val="3240306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E4-4770-876B-E6EF8B60AE6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8E4-4770-876B-E6EF8B60AE6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8E4-4770-876B-E6EF8B60AE6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8E4-4770-876B-E6EF8B60AE62}"/>
              </c:ext>
            </c:extLst>
          </c:dPt>
          <c:dLbls>
            <c:dLbl>
              <c:idx val="0"/>
              <c:layout>
                <c:manualLayout>
                  <c:x val="-0.12238132865650356"/>
                  <c:y val="1.0379504365537695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E4-4770-876B-E6EF8B60AE62}"/>
                </c:ext>
                <c:ext xmlns:c15="http://schemas.microsoft.com/office/drawing/2012/chart" uri="{CE6537A1-D6FC-4f65-9D91-7224C49458BB}">
                  <c15:layout>
                    <c:manualLayout>
                      <c:w val="8.4137163451346197E-2"/>
                      <c:h val="0.12876672346880341"/>
                    </c:manualLayout>
                  </c15:layout>
                </c:ext>
              </c:extLst>
            </c:dLbl>
            <c:dLbl>
              <c:idx val="1"/>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8B516C4-FBA4-4802-A3CC-B7AB9A502964}" type="VALUE">
                      <a:rPr lang="en-US" sz="2000"/>
                      <a:pPr>
                        <a:defRPr sz="1197" b="0" i="0" u="none" strike="noStrike" kern="1200" baseline="0">
                          <a:solidFill>
                            <a:schemeClr val="tx1">
                              <a:lumMod val="75000"/>
                              <a:lumOff val="25000"/>
                            </a:schemeClr>
                          </a:solidFill>
                          <a:latin typeface="+mn-lt"/>
                          <a:ea typeface="+mn-ea"/>
                          <a:cs typeface="+mn-cs"/>
                        </a:defRPr>
                      </a:pPr>
                      <a:t>[VALOR]</a:t>
                    </a:fld>
                    <a:endParaRPr lang="es-CO"/>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8E4-4770-876B-E6EF8B60AE62}"/>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2"/>
                <c:pt idx="0">
                  <c:v>auditorias programadas</c:v>
                </c:pt>
                <c:pt idx="1">
                  <c:v>auditorias realizadas</c:v>
                </c:pt>
              </c:strCache>
            </c:strRef>
          </c:cat>
          <c:val>
            <c:numRef>
              <c:f>Hoja1!$B$2:$B$5</c:f>
              <c:numCache>
                <c:formatCode>General</c:formatCode>
                <c:ptCount val="4"/>
                <c:pt idx="0">
                  <c:v>49</c:v>
                </c:pt>
                <c:pt idx="1">
                  <c:v>43</c:v>
                </c:pt>
              </c:numCache>
            </c:numRef>
          </c:val>
          <c:extLst xmlns:c16r2="http://schemas.microsoft.com/office/drawing/2015/06/chart">
            <c:ext xmlns:c16="http://schemas.microsoft.com/office/drawing/2014/chart" uri="{C3380CC4-5D6E-409C-BE32-E72D297353CC}">
              <c16:uniqueId val="{00000008-28E4-4770-876B-E6EF8B60AE6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9.5272493035901976E-2"/>
          <c:y val="0.83255386381629937"/>
          <c:w val="0.85887824280870706"/>
          <c:h val="0.136468982289657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s-CO"/>
              <a:t>COMPORTAMIENTO  FACTURACION</a:t>
            </a:r>
          </a:p>
        </c:rich>
      </c:tx>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s-CO"/>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Hoja1!$B$17:$B$18</c:f>
              <c:strCache>
                <c:ptCount val="2"/>
                <c:pt idx="0">
                  <c:v>FACTURADO 2019</c:v>
                </c:pt>
                <c:pt idx="1">
                  <c:v>FACTURADO 2020</c:v>
                </c:pt>
              </c:strCache>
            </c:strRef>
          </c:cat>
          <c:val>
            <c:numRef>
              <c:f>Hoja1!$C$17:$C$18</c:f>
              <c:numCache>
                <c:formatCode>_("$"* #,##0_);_("$"* \(#,##0\);_("$"* "-"_);_(@_)</c:formatCode>
                <c:ptCount val="2"/>
                <c:pt idx="0">
                  <c:v>12214971956</c:v>
                </c:pt>
                <c:pt idx="1">
                  <c:v>11060946999</c:v>
                </c:pt>
              </c:numCache>
            </c:numRef>
          </c:val>
          <c:extLst xmlns:c16r2="http://schemas.microsoft.com/office/drawing/2015/06/chart">
            <c:ext xmlns:c16="http://schemas.microsoft.com/office/drawing/2014/chart" uri="{C3380CC4-5D6E-409C-BE32-E72D297353CC}">
              <c16:uniqueId val="{00000000-AC54-47C2-A4EC-F3ED8FE5799F}"/>
            </c:ext>
          </c:extLst>
        </c:ser>
        <c:dLbls>
          <c:showLegendKey val="0"/>
          <c:showVal val="1"/>
          <c:showCatName val="0"/>
          <c:showSerName val="0"/>
          <c:showPercent val="0"/>
          <c:showBubbleSize val="0"/>
        </c:dLbls>
        <c:gapWidth val="84"/>
        <c:gapDepth val="53"/>
        <c:shape val="box"/>
        <c:axId val="329608392"/>
        <c:axId val="329610352"/>
        <c:axId val="0"/>
      </c:bar3DChart>
      <c:catAx>
        <c:axId val="329608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9610352"/>
        <c:crosses val="autoZero"/>
        <c:auto val="1"/>
        <c:lblAlgn val="ctr"/>
        <c:lblOffset val="100"/>
        <c:noMultiLvlLbl val="0"/>
      </c:catAx>
      <c:valAx>
        <c:axId val="329610352"/>
        <c:scaling>
          <c:orientation val="minMax"/>
        </c:scaling>
        <c:delete val="1"/>
        <c:axPos val="l"/>
        <c:numFmt formatCode="_(&quot;$&quot;* #,##0_);_(&quot;$&quot;* \(#,##0\);_(&quot;$&quot;* &quot;-&quot;_);_(@_)" sourceLinked="1"/>
        <c:majorTickMark val="out"/>
        <c:minorTickMark val="none"/>
        <c:tickLblPos val="nextTo"/>
        <c:crossAx val="329608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s-CO"/>
              <a:t>COMPORTAMIENDO</a:t>
            </a:r>
            <a:r>
              <a:rPr lang="es-CO" baseline="0"/>
              <a:t> DEL RECAUDO</a:t>
            </a:r>
            <a:endParaRPr lang="es-CO"/>
          </a:p>
        </c:rich>
      </c:tx>
      <c:layout>
        <c:manualLayout>
          <c:xMode val="edge"/>
          <c:yMode val="edge"/>
          <c:x val="0.13488188976377952"/>
          <c:y val="0"/>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s-CO"/>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Hoja1!$B$37:$B$38</c:f>
              <c:strCache>
                <c:ptCount val="2"/>
                <c:pt idx="0">
                  <c:v>RECAUDO  2019</c:v>
                </c:pt>
                <c:pt idx="1">
                  <c:v>RECAUDO 2020</c:v>
                </c:pt>
              </c:strCache>
            </c:strRef>
          </c:cat>
          <c:val>
            <c:numRef>
              <c:f>Hoja1!$C$37:$C$38</c:f>
              <c:numCache>
                <c:formatCode>_("$"* #,##0_);_("$"* \(#,##0\);_("$"* "-"_);_(@_)</c:formatCode>
                <c:ptCount val="2"/>
                <c:pt idx="0">
                  <c:v>10710272874</c:v>
                </c:pt>
                <c:pt idx="1">
                  <c:v>9553160420</c:v>
                </c:pt>
              </c:numCache>
            </c:numRef>
          </c:val>
          <c:extLst xmlns:c16r2="http://schemas.microsoft.com/office/drawing/2015/06/chart">
            <c:ext xmlns:c16="http://schemas.microsoft.com/office/drawing/2014/chart" uri="{C3380CC4-5D6E-409C-BE32-E72D297353CC}">
              <c16:uniqueId val="{00000000-D6E2-4AE7-8E85-EBD5B58EC63D}"/>
            </c:ext>
          </c:extLst>
        </c:ser>
        <c:dLbls>
          <c:showLegendKey val="0"/>
          <c:showVal val="1"/>
          <c:showCatName val="0"/>
          <c:showSerName val="0"/>
          <c:showPercent val="0"/>
          <c:showBubbleSize val="0"/>
        </c:dLbls>
        <c:gapWidth val="84"/>
        <c:gapDepth val="53"/>
        <c:shape val="box"/>
        <c:axId val="329611920"/>
        <c:axId val="329607216"/>
        <c:axId val="0"/>
      </c:bar3DChart>
      <c:catAx>
        <c:axId val="32961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9607216"/>
        <c:crosses val="autoZero"/>
        <c:auto val="1"/>
        <c:lblAlgn val="ctr"/>
        <c:lblOffset val="100"/>
        <c:noMultiLvlLbl val="0"/>
      </c:catAx>
      <c:valAx>
        <c:axId val="329607216"/>
        <c:scaling>
          <c:orientation val="minMax"/>
        </c:scaling>
        <c:delete val="1"/>
        <c:axPos val="l"/>
        <c:numFmt formatCode="_(&quot;$&quot;* #,##0_);_(&quot;$&quot;* \(#,##0\);_(&quot;$&quot;* &quot;-&quot;_);_(@_)" sourceLinked="1"/>
        <c:majorTickMark val="out"/>
        <c:minorTickMark val="none"/>
        <c:tickLblPos val="nextTo"/>
        <c:crossAx val="329611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CO">
                <a:solidFill>
                  <a:schemeClr val="bg1"/>
                </a:solidFill>
              </a:rPr>
              <a:t>COMPORTAMIENTO</a:t>
            </a:r>
            <a:r>
              <a:rPr lang="es-CO" baseline="0">
                <a:solidFill>
                  <a:schemeClr val="bg1"/>
                </a:solidFill>
              </a:rPr>
              <a:t> DEL COMPROMISO</a:t>
            </a:r>
            <a:endParaRPr lang="es-CO">
              <a:solidFill>
                <a:schemeClr val="bg1"/>
              </a:solidFill>
            </a:endParaRP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a:lstStyle/>
                  <a:p>
                    <a:fld id="{00D76047-68F3-4CCA-8F77-E7E97F606E58}" type="VALUE">
                      <a:rPr lang="en-US" sz="900"/>
                      <a:pPr/>
                      <a:t>[VALOR]</a:t>
                    </a:fld>
                    <a:endParaRPr lang="es-CO"/>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A3-441C-BAD6-AE11E8CBF9E7}"/>
                </c:ext>
                <c:ext xmlns:c15="http://schemas.microsoft.com/office/drawing/2012/chart" uri="{CE6537A1-D6FC-4f65-9D91-7224C49458BB}">
                  <c15:layout/>
                  <c15:dlblFieldTable/>
                  <c15:showDataLabelsRange val="0"/>
                </c:ext>
              </c:extLst>
            </c:dLbl>
            <c:dLbl>
              <c:idx val="1"/>
              <c:layout/>
              <c:tx>
                <c:rich>
                  <a:bodyPr/>
                  <a:lstStyle/>
                  <a:p>
                    <a:fld id="{6B136FC7-185C-4E80-9677-F855E9EC76D1}" type="VALUE">
                      <a:rPr lang="en-US" sz="900"/>
                      <a:pPr/>
                      <a:t>[VALOR]</a:t>
                    </a:fld>
                    <a:endParaRPr lang="es-CO"/>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A3-441C-BAD6-AE11E8CBF9E7}"/>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Hoja1!$B$48:$B$49</c:f>
              <c:strCache>
                <c:ptCount val="2"/>
                <c:pt idx="0">
                  <c:v>COMPROMISO  2019</c:v>
                </c:pt>
                <c:pt idx="1">
                  <c:v>COMPROMISO  2020</c:v>
                </c:pt>
              </c:strCache>
            </c:strRef>
          </c:cat>
          <c:val>
            <c:numRef>
              <c:f>Hoja1!$C$48:$C$49</c:f>
              <c:numCache>
                <c:formatCode>_("$"* #,##0_);_("$"* \(#,##0\);_("$"* "-"_);_(@_)</c:formatCode>
                <c:ptCount val="2"/>
                <c:pt idx="0">
                  <c:v>10578165431</c:v>
                </c:pt>
                <c:pt idx="1">
                  <c:v>9469416590</c:v>
                </c:pt>
              </c:numCache>
            </c:numRef>
          </c:val>
          <c:extLst xmlns:c16r2="http://schemas.microsoft.com/office/drawing/2015/06/chart">
            <c:ext xmlns:c16="http://schemas.microsoft.com/office/drawing/2014/chart" uri="{C3380CC4-5D6E-409C-BE32-E72D297353CC}">
              <c16:uniqueId val="{00000002-85A3-441C-BAD6-AE11E8CBF9E7}"/>
            </c:ext>
          </c:extLst>
        </c:ser>
        <c:dLbls>
          <c:dLblPos val="inEnd"/>
          <c:showLegendKey val="0"/>
          <c:showVal val="1"/>
          <c:showCatName val="0"/>
          <c:showSerName val="0"/>
          <c:showPercent val="0"/>
          <c:showBubbleSize val="0"/>
        </c:dLbls>
        <c:gapWidth val="41"/>
        <c:axId val="329606040"/>
        <c:axId val="329612312"/>
      </c:barChart>
      <c:catAx>
        <c:axId val="329606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effectLst/>
                <a:latin typeface="+mn-lt"/>
                <a:ea typeface="+mn-ea"/>
                <a:cs typeface="+mn-cs"/>
              </a:defRPr>
            </a:pPr>
            <a:endParaRPr lang="es-CO"/>
          </a:p>
        </c:txPr>
        <c:crossAx val="329612312"/>
        <c:crosses val="autoZero"/>
        <c:auto val="1"/>
        <c:lblAlgn val="ctr"/>
        <c:lblOffset val="100"/>
        <c:noMultiLvlLbl val="0"/>
      </c:catAx>
      <c:valAx>
        <c:axId val="329612312"/>
        <c:scaling>
          <c:orientation val="minMax"/>
        </c:scaling>
        <c:delete val="1"/>
        <c:axPos val="l"/>
        <c:numFmt formatCode="_(&quot;$&quot;* #,##0_);_(&quot;$&quot;* \(#,##0\);_(&quot;$&quot;* &quot;-&quot;_);_(@_)" sourceLinked="1"/>
        <c:majorTickMark val="none"/>
        <c:minorTickMark val="none"/>
        <c:tickLblPos val="nextTo"/>
        <c:crossAx val="329606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tx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CO">
                <a:solidFill>
                  <a:schemeClr val="bg1"/>
                </a:solidFill>
              </a:rPr>
              <a:t>COMPORTAMIENTO</a:t>
            </a:r>
            <a:r>
              <a:rPr lang="es-CO" baseline="0">
                <a:solidFill>
                  <a:schemeClr val="bg1"/>
                </a:solidFill>
              </a:rPr>
              <a:t> DEL PASIVO</a:t>
            </a:r>
            <a:endParaRPr lang="es-CO">
              <a:solidFill>
                <a:schemeClr val="bg1"/>
              </a:solidFill>
            </a:endParaRPr>
          </a:p>
        </c:rich>
      </c:tx>
      <c:layout>
        <c:manualLayout>
          <c:xMode val="edge"/>
          <c:yMode val="edge"/>
          <c:x val="0.16593044619422573"/>
          <c:y val="0"/>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Hoja1!$B$63:$B$64</c:f>
              <c:strCache>
                <c:ptCount val="2"/>
                <c:pt idx="0">
                  <c:v>PASIVOS   2019</c:v>
                </c:pt>
                <c:pt idx="1">
                  <c:v>PASIVO   2020</c:v>
                </c:pt>
              </c:strCache>
            </c:strRef>
          </c:cat>
          <c:val>
            <c:numRef>
              <c:f>Hoja1!$C$63:$C$64</c:f>
              <c:numCache>
                <c:formatCode>_("$"* #,##0_);_("$"* \(#,##0\);_("$"* "-"_);_(@_)</c:formatCode>
                <c:ptCount val="2"/>
                <c:pt idx="0">
                  <c:v>18745352</c:v>
                </c:pt>
                <c:pt idx="1">
                  <c:v>221052652</c:v>
                </c:pt>
              </c:numCache>
            </c:numRef>
          </c:val>
          <c:extLst xmlns:c16r2="http://schemas.microsoft.com/office/drawing/2015/06/chart">
            <c:ext xmlns:c16="http://schemas.microsoft.com/office/drawing/2014/chart" uri="{C3380CC4-5D6E-409C-BE32-E72D297353CC}">
              <c16:uniqueId val="{00000000-FCAC-48E7-93D3-4E5534C5BB39}"/>
            </c:ext>
          </c:extLst>
        </c:ser>
        <c:dLbls>
          <c:dLblPos val="inEnd"/>
          <c:showLegendKey val="0"/>
          <c:showVal val="1"/>
          <c:showCatName val="0"/>
          <c:showSerName val="0"/>
          <c:showPercent val="0"/>
          <c:showBubbleSize val="0"/>
        </c:dLbls>
        <c:gapWidth val="41"/>
        <c:axId val="329608784"/>
        <c:axId val="327314992"/>
      </c:barChart>
      <c:catAx>
        <c:axId val="329608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effectLst/>
                <a:latin typeface="+mn-lt"/>
                <a:ea typeface="+mn-ea"/>
                <a:cs typeface="+mn-cs"/>
              </a:defRPr>
            </a:pPr>
            <a:endParaRPr lang="es-CO"/>
          </a:p>
        </c:txPr>
        <c:crossAx val="327314992"/>
        <c:crosses val="autoZero"/>
        <c:auto val="1"/>
        <c:lblAlgn val="ctr"/>
        <c:lblOffset val="100"/>
        <c:noMultiLvlLbl val="0"/>
      </c:catAx>
      <c:valAx>
        <c:axId val="327314992"/>
        <c:scaling>
          <c:orientation val="minMax"/>
        </c:scaling>
        <c:delete val="1"/>
        <c:axPos val="l"/>
        <c:numFmt formatCode="_(&quot;$&quot;* #,##0_);_(&quot;$&quot;* \(#,##0\);_(&quot;$&quot;* &quot;-&quot;_);_(@_)" sourceLinked="1"/>
        <c:majorTickMark val="none"/>
        <c:minorTickMark val="none"/>
        <c:tickLblPos val="nextTo"/>
        <c:crossAx val="329608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tx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OPORTUNIDAD ASIGNACIÒN CONSULTA ODONTOLÒGICA</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Hoja1!$D$21:$D$22</c:f>
              <c:numCache>
                <c:formatCode>General</c:formatCode>
                <c:ptCount val="2"/>
                <c:pt idx="0">
                  <c:v>2019</c:v>
                </c:pt>
                <c:pt idx="1">
                  <c:v>2020</c:v>
                </c:pt>
              </c:numCache>
            </c:numRef>
          </c:cat>
          <c:val>
            <c:numRef>
              <c:f>Hoja1!$E$21:$E$22</c:f>
              <c:numCache>
                <c:formatCode>General</c:formatCode>
                <c:ptCount val="2"/>
                <c:pt idx="0">
                  <c:v>2</c:v>
                </c:pt>
                <c:pt idx="1">
                  <c:v>1.1200000000000001</c:v>
                </c:pt>
              </c:numCache>
            </c:numRef>
          </c:val>
          <c:extLst xmlns:c16r2="http://schemas.microsoft.com/office/drawing/2015/06/chart">
            <c:ext xmlns:c16="http://schemas.microsoft.com/office/drawing/2014/chart" uri="{C3380CC4-5D6E-409C-BE32-E72D297353CC}">
              <c16:uniqueId val="{00000000-D4F0-41EB-8169-FA4D9D705855}"/>
            </c:ext>
          </c:extLst>
        </c:ser>
        <c:dLbls>
          <c:showLegendKey val="0"/>
          <c:showVal val="0"/>
          <c:showCatName val="0"/>
          <c:showSerName val="0"/>
          <c:showPercent val="0"/>
          <c:showBubbleSize val="0"/>
        </c:dLbls>
        <c:gapWidth val="100"/>
        <c:overlap val="-24"/>
        <c:axId val="328929288"/>
        <c:axId val="328925760"/>
      </c:barChart>
      <c:catAx>
        <c:axId val="3289292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5760"/>
        <c:crosses val="autoZero"/>
        <c:auto val="1"/>
        <c:lblAlgn val="ctr"/>
        <c:lblOffset val="100"/>
        <c:noMultiLvlLbl val="0"/>
      </c:catAx>
      <c:valAx>
        <c:axId val="3289257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9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dk1">
                    <a:lumMod val="75000"/>
                    <a:lumOff val="25000"/>
                  </a:schemeClr>
                </a:solidFill>
                <a:latin typeface="+mn-lt"/>
                <a:ea typeface="+mn-ea"/>
                <a:cs typeface="+mn-cs"/>
              </a:defRPr>
            </a:pPr>
            <a:r>
              <a:rPr lang="es-CO" sz="1800" dirty="0"/>
              <a:t>PQRSF AÑO 2019</a:t>
            </a:r>
          </a:p>
        </c:rich>
      </c:tx>
      <c:layout/>
      <c:overlay val="0"/>
      <c:spPr>
        <a:noFill/>
        <a:ln>
          <a:noFill/>
        </a:ln>
        <a:effectLst/>
      </c:spPr>
      <c:txPr>
        <a:bodyPr rot="0" spcFirstLastPara="1" vertOverflow="ellipsis" vert="horz" wrap="square" anchor="ctr" anchorCtr="1"/>
        <a:lstStyle/>
        <a:p>
          <a:pPr>
            <a:defRPr sz="1320" b="1" i="0" u="none" strike="noStrike" kern="1200" baseline="0">
              <a:solidFill>
                <a:schemeClr val="dk1">
                  <a:lumMod val="75000"/>
                  <a:lumOff val="25000"/>
                </a:schemeClr>
              </a:solidFill>
              <a:latin typeface="+mn-lt"/>
              <a:ea typeface="+mn-ea"/>
              <a:cs typeface="+mn-cs"/>
            </a:defRPr>
          </a:pPr>
          <a:endParaRPr lang="es-CO"/>
        </a:p>
      </c:txPr>
    </c:title>
    <c:autoTitleDeleted val="0"/>
    <c:plotArea>
      <c:layout>
        <c:manualLayout>
          <c:layoutTarget val="inner"/>
          <c:xMode val="edge"/>
          <c:yMode val="edge"/>
          <c:x val="7.3025313001608264E-2"/>
          <c:y val="0.1164903289184811"/>
          <c:w val="0.65316545261219927"/>
          <c:h val="0.8331014688334916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6B9-4BF4-BF85-559E66FB50E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6B9-4BF4-BF85-559E66FB50E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6B9-4BF4-BF85-559E66FB50E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6B9-4BF4-BF85-559E66FB50E8}"/>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6B9-4BF4-BF85-559E66FB50E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Hoja1!$C$31:$C$35</c:f>
              <c:strCache>
                <c:ptCount val="5"/>
                <c:pt idx="0">
                  <c:v>FELICITACION</c:v>
                </c:pt>
                <c:pt idx="1">
                  <c:v>PETICION</c:v>
                </c:pt>
                <c:pt idx="2">
                  <c:v>QUEJA</c:v>
                </c:pt>
                <c:pt idx="3">
                  <c:v>RECLAMO</c:v>
                </c:pt>
                <c:pt idx="4">
                  <c:v>SUGERENCIA</c:v>
                </c:pt>
              </c:strCache>
            </c:strRef>
          </c:cat>
          <c:val>
            <c:numRef>
              <c:f>Hoja1!$E$31:$E$35</c:f>
              <c:numCache>
                <c:formatCode>0%</c:formatCode>
                <c:ptCount val="5"/>
                <c:pt idx="0">
                  <c:v>0.35986159169550175</c:v>
                </c:pt>
                <c:pt idx="1">
                  <c:v>7.9584775086505188E-2</c:v>
                </c:pt>
                <c:pt idx="2">
                  <c:v>0.29757785467128028</c:v>
                </c:pt>
                <c:pt idx="3">
                  <c:v>0.14878892733564014</c:v>
                </c:pt>
                <c:pt idx="4">
                  <c:v>0.11418685121107267</c:v>
                </c:pt>
              </c:numCache>
            </c:numRef>
          </c:val>
          <c:extLst xmlns:c16r2="http://schemas.microsoft.com/office/drawing/2015/06/chart">
            <c:ext xmlns:c16="http://schemas.microsoft.com/office/drawing/2014/chart" uri="{C3380CC4-5D6E-409C-BE32-E72D297353CC}">
              <c16:uniqueId val="{0000000A-A6B9-4BF4-BF85-559E66FB50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PQRSF TOTAL AÑO 2020</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'2020'!$L$10</c:f>
              <c:strCache>
                <c:ptCount val="1"/>
                <c:pt idx="0">
                  <c:v>NÚMERO DE PQRSF</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04B-4C07-B9BA-6E417DBB723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04B-4C07-B9BA-6E417DBB723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04B-4C07-B9BA-6E417DBB7239}"/>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04B-4C07-B9BA-6E417DBB723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004B-4C07-B9BA-6E417DBB7239}"/>
              </c:ext>
            </c:extLst>
          </c:dPt>
          <c:dLbls>
            <c:dLbl>
              <c:idx val="3"/>
              <c:layout>
                <c:manualLayout>
                  <c:x val="1.8914916885389325E-2"/>
                  <c:y val="0.1458336978710994"/>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004B-4C07-B9BA-6E417DBB7239}"/>
                </c:ext>
                <c:ext xmlns:c15="http://schemas.microsoft.com/office/drawing/2012/chart" uri="{CE6537A1-D6FC-4f65-9D91-7224C49458BB}">
                  <c15:layout/>
                </c:ext>
              </c:extLst>
            </c:dLbl>
            <c:dLbl>
              <c:idx val="4"/>
              <c:layout>
                <c:manualLayout>
                  <c:x val="2.1060804899387525E-2"/>
                  <c:y val="0.12213947214931467"/>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004B-4C07-B9BA-6E417DBB7239}"/>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'2020'!$K$11:$K$15</c:f>
              <c:strCache>
                <c:ptCount val="5"/>
                <c:pt idx="0">
                  <c:v>FELICITACION</c:v>
                </c:pt>
                <c:pt idx="1">
                  <c:v>PETICION</c:v>
                </c:pt>
                <c:pt idx="2">
                  <c:v>QUEJA</c:v>
                </c:pt>
                <c:pt idx="3">
                  <c:v>RECLAMO</c:v>
                </c:pt>
                <c:pt idx="4">
                  <c:v>SUGERENCIA</c:v>
                </c:pt>
              </c:strCache>
            </c:strRef>
          </c:cat>
          <c:val>
            <c:numRef>
              <c:f>'2020'!$L$11:$L$15</c:f>
              <c:numCache>
                <c:formatCode>General</c:formatCode>
                <c:ptCount val="5"/>
                <c:pt idx="0">
                  <c:v>26</c:v>
                </c:pt>
                <c:pt idx="1">
                  <c:v>123</c:v>
                </c:pt>
                <c:pt idx="2">
                  <c:v>77</c:v>
                </c:pt>
                <c:pt idx="3">
                  <c:v>8</c:v>
                </c:pt>
                <c:pt idx="4">
                  <c:v>8</c:v>
                </c:pt>
              </c:numCache>
            </c:numRef>
          </c:val>
          <c:extLst xmlns:c16r2="http://schemas.microsoft.com/office/drawing/2015/06/chart">
            <c:ext xmlns:c16="http://schemas.microsoft.com/office/drawing/2014/chart" uri="{C3380CC4-5D6E-409C-BE32-E72D297353CC}">
              <c16:uniqueId val="{0000000A-004B-4C07-B9BA-6E417DBB72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COMPARATIVO</a:t>
            </a:r>
            <a:r>
              <a:rPr lang="es-CO" baseline="0"/>
              <a:t> PQRSF 2019 - 2020</a:t>
            </a:r>
            <a:endParaRPr lang="es-CO"/>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Hoja2!$D$11</c:f>
              <c:strCache>
                <c:ptCount val="1"/>
                <c:pt idx="0">
                  <c:v>NÚMERO DE PQRSF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Hoja2!$C$12:$C$17</c:f>
              <c:strCache>
                <c:ptCount val="5"/>
                <c:pt idx="0">
                  <c:v>FELICITACION</c:v>
                </c:pt>
                <c:pt idx="1">
                  <c:v>PETICION</c:v>
                </c:pt>
                <c:pt idx="2">
                  <c:v>QUEJA</c:v>
                </c:pt>
                <c:pt idx="3">
                  <c:v>RECLAMO</c:v>
                </c:pt>
                <c:pt idx="4">
                  <c:v>SUGERENCIA</c:v>
                </c:pt>
              </c:strCache>
            </c:strRef>
          </c:cat>
          <c:val>
            <c:numRef>
              <c:f>Hoja2!$D$12:$D$17</c:f>
              <c:numCache>
                <c:formatCode>General</c:formatCode>
                <c:ptCount val="6"/>
                <c:pt idx="0">
                  <c:v>104</c:v>
                </c:pt>
                <c:pt idx="1">
                  <c:v>23</c:v>
                </c:pt>
                <c:pt idx="2">
                  <c:v>86</c:v>
                </c:pt>
                <c:pt idx="3">
                  <c:v>43</c:v>
                </c:pt>
                <c:pt idx="4">
                  <c:v>33</c:v>
                </c:pt>
              </c:numCache>
            </c:numRef>
          </c:val>
          <c:extLst xmlns:c16r2="http://schemas.microsoft.com/office/drawing/2015/06/chart">
            <c:ext xmlns:c16="http://schemas.microsoft.com/office/drawing/2014/chart" uri="{C3380CC4-5D6E-409C-BE32-E72D297353CC}">
              <c16:uniqueId val="{00000000-EC30-4AC0-80E1-2BDD8C868827}"/>
            </c:ext>
          </c:extLst>
        </c:ser>
        <c:ser>
          <c:idx val="1"/>
          <c:order val="1"/>
          <c:tx>
            <c:strRef>
              <c:f>Hoja2!$E$11</c:f>
              <c:strCache>
                <c:ptCount val="1"/>
                <c:pt idx="0">
                  <c:v>NÚMERO DE PQRSF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Hoja2!$C$12:$C$17</c:f>
              <c:strCache>
                <c:ptCount val="5"/>
                <c:pt idx="0">
                  <c:v>FELICITACION</c:v>
                </c:pt>
                <c:pt idx="1">
                  <c:v>PETICION</c:v>
                </c:pt>
                <c:pt idx="2">
                  <c:v>QUEJA</c:v>
                </c:pt>
                <c:pt idx="3">
                  <c:v>RECLAMO</c:v>
                </c:pt>
                <c:pt idx="4">
                  <c:v>SUGERENCIA</c:v>
                </c:pt>
              </c:strCache>
            </c:strRef>
          </c:cat>
          <c:val>
            <c:numRef>
              <c:f>Hoja2!$E$12:$E$17</c:f>
              <c:numCache>
                <c:formatCode>General</c:formatCode>
                <c:ptCount val="6"/>
                <c:pt idx="0">
                  <c:v>26</c:v>
                </c:pt>
                <c:pt idx="1">
                  <c:v>123</c:v>
                </c:pt>
                <c:pt idx="2">
                  <c:v>77</c:v>
                </c:pt>
                <c:pt idx="3">
                  <c:v>8</c:v>
                </c:pt>
                <c:pt idx="4">
                  <c:v>8</c:v>
                </c:pt>
              </c:numCache>
            </c:numRef>
          </c:val>
          <c:extLst xmlns:c16r2="http://schemas.microsoft.com/office/drawing/2015/06/chart">
            <c:ext xmlns:c16="http://schemas.microsoft.com/office/drawing/2014/chart" uri="{C3380CC4-5D6E-409C-BE32-E72D297353CC}">
              <c16:uniqueId val="{00000001-EC30-4AC0-80E1-2BDD8C868827}"/>
            </c:ext>
          </c:extLst>
        </c:ser>
        <c:dLbls>
          <c:showLegendKey val="0"/>
          <c:showVal val="0"/>
          <c:showCatName val="0"/>
          <c:showSerName val="0"/>
          <c:showPercent val="0"/>
          <c:showBubbleSize val="0"/>
        </c:dLbls>
        <c:gapWidth val="100"/>
        <c:overlap val="-24"/>
        <c:axId val="426293176"/>
        <c:axId val="426286512"/>
      </c:barChart>
      <c:catAx>
        <c:axId val="4262931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426286512"/>
        <c:crosses val="autoZero"/>
        <c:auto val="1"/>
        <c:lblAlgn val="ctr"/>
        <c:lblOffset val="100"/>
        <c:noMultiLvlLbl val="0"/>
      </c:catAx>
      <c:valAx>
        <c:axId val="4262865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426293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2019'!$B$1</c:f>
              <c:strCache>
                <c:ptCount val="1"/>
                <c:pt idx="0">
                  <c:v>PETICIONES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C2A-4B1C-875D-0EBB37A6FCE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C2A-4B1C-875D-0EBB37A6FCEC}"/>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C2A-4B1C-875D-0EBB37A6FCEC}"/>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C2A-4B1C-875D-0EBB37A6FCEC}"/>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C2A-4B1C-875D-0EBB37A6FCEC}"/>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C2A-4B1C-875D-0EBB37A6FCE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DC2A-4B1C-875D-0EBB37A6FCE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DC2A-4B1C-875D-0EBB37A6FCEC}"/>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DC2A-4B1C-875D-0EBB37A6FCE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2019'!$A$2:$A$10</c:f>
              <c:strCache>
                <c:ptCount val="9"/>
                <c:pt idx="0">
                  <c:v>DEMORA EN ASIGNAR CITA</c:v>
                </c:pt>
                <c:pt idx="1">
                  <c:v>OPORTUNIDAD PARA ACCEDER A LOS SERVICIOS</c:v>
                </c:pt>
                <c:pt idx="2">
                  <c:v>NO CONTESTAN EL TELEFONO PARA SACAR CITA</c:v>
                </c:pt>
                <c:pt idx="3">
                  <c:v>PROCEDIMIENTO MAL REALIZADO</c:v>
                </c:pt>
                <c:pt idx="4">
                  <c:v>DEMORA EN LA ATENCION </c:v>
                </c:pt>
                <c:pt idx="5">
                  <c:v>SOLICITUD DE CITA MEDICA </c:v>
                </c:pt>
                <c:pt idx="6">
                  <c:v>PERDIDA DE DOCUMENTO</c:v>
                </c:pt>
                <c:pt idx="7">
                  <c:v>DIRECCION DE LA EPS </c:v>
                </c:pt>
                <c:pt idx="8">
                  <c:v>HORARIOS DE ATENCION </c:v>
                </c:pt>
              </c:strCache>
            </c:strRef>
          </c:cat>
          <c:val>
            <c:numRef>
              <c:f>'MOTIVOS 2019'!$B$2:$B$10</c:f>
              <c:numCache>
                <c:formatCode>General</c:formatCode>
                <c:ptCount val="9"/>
                <c:pt idx="0">
                  <c:v>8</c:v>
                </c:pt>
                <c:pt idx="1">
                  <c:v>0</c:v>
                </c:pt>
                <c:pt idx="2">
                  <c:v>10</c:v>
                </c:pt>
                <c:pt idx="3">
                  <c:v>2</c:v>
                </c:pt>
                <c:pt idx="4">
                  <c:v>1</c:v>
                </c:pt>
                <c:pt idx="5">
                  <c:v>3</c:v>
                </c:pt>
                <c:pt idx="6">
                  <c:v>0</c:v>
                </c:pt>
                <c:pt idx="7">
                  <c:v>0</c:v>
                </c:pt>
                <c:pt idx="8">
                  <c:v>0</c:v>
                </c:pt>
              </c:numCache>
            </c:numRef>
          </c:val>
          <c:extLst xmlns:c16r2="http://schemas.microsoft.com/office/drawing/2015/06/chart">
            <c:ext xmlns:c16="http://schemas.microsoft.com/office/drawing/2014/chart" uri="{C3380CC4-5D6E-409C-BE32-E72D297353CC}">
              <c16:uniqueId val="{00000012-DC2A-4B1C-875D-0EBB37A6FCE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2019'!$B$14</c:f>
              <c:strCache>
                <c:ptCount val="1"/>
                <c:pt idx="0">
                  <c:v>QUEJAS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213-439F-B96E-6BD4D17B5B4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213-439F-B96E-6BD4D17B5B4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213-439F-B96E-6BD4D17B5B4D}"/>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213-439F-B96E-6BD4D17B5B4D}"/>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213-439F-B96E-6BD4D17B5B4D}"/>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2213-439F-B96E-6BD4D17B5B4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2213-439F-B96E-6BD4D17B5B4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2213-439F-B96E-6BD4D17B5B4D}"/>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2213-439F-B96E-6BD4D17B5B4D}"/>
              </c:ext>
            </c:extLst>
          </c:dPt>
          <c:dLbls>
            <c:dLbl>
              <c:idx val="6"/>
              <c:layout>
                <c:manualLayout>
                  <c:x val="-3.030621172353456E-3"/>
                  <c:y val="0.2192650918635170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2213-439F-B96E-6BD4D17B5B4D}"/>
                </c:ext>
                <c:ext xmlns:c15="http://schemas.microsoft.com/office/drawing/2012/chart" uri="{CE6537A1-D6FC-4f65-9D91-7224C49458BB}">
                  <c15:layout/>
                </c:ext>
              </c:extLst>
            </c:dLbl>
            <c:dLbl>
              <c:idx val="7"/>
              <c:layout>
                <c:manualLayout>
                  <c:x val="-8.3344269466316713E-3"/>
                  <c:y val="0.1787930154564012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2213-439F-B96E-6BD4D17B5B4D}"/>
                </c:ext>
                <c:ext xmlns:c15="http://schemas.microsoft.com/office/drawing/2012/chart" uri="{CE6537A1-D6FC-4f65-9D91-7224C49458BB}">
                  <c15:layout/>
                </c:ext>
              </c:extLst>
            </c:dLbl>
            <c:dLbl>
              <c:idx val="8"/>
              <c:layout>
                <c:manualLayout>
                  <c:x val="1.666557305336833E-2"/>
                  <c:y val="0.2250893117526975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1-2213-439F-B96E-6BD4D17B5B4D}"/>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2019'!$A$15:$A$23</c:f>
              <c:strCache>
                <c:ptCount val="9"/>
                <c:pt idx="0">
                  <c:v>DEMORA EN ASIGNAR CITA</c:v>
                </c:pt>
                <c:pt idx="1">
                  <c:v>OPORTUNIDAD PARA ACCEDER A LOS SERVICIOS</c:v>
                </c:pt>
                <c:pt idx="2">
                  <c:v>NO CONTESTAN EL TELEFONO PARA SACAR CITA</c:v>
                </c:pt>
                <c:pt idx="3">
                  <c:v>PROCEDIMIENTO MAL REALIZADO</c:v>
                </c:pt>
                <c:pt idx="4">
                  <c:v>DEMORA EN LA ATENCION </c:v>
                </c:pt>
                <c:pt idx="5">
                  <c:v>SOLICITUD DE CITA MEDICA </c:v>
                </c:pt>
                <c:pt idx="6">
                  <c:v>PERDIDA DE DOCUMENTO</c:v>
                </c:pt>
                <c:pt idx="7">
                  <c:v>DIRECCION DE LA EPS </c:v>
                </c:pt>
                <c:pt idx="8">
                  <c:v>HORARIOS DE ATENCION </c:v>
                </c:pt>
              </c:strCache>
            </c:strRef>
          </c:cat>
          <c:val>
            <c:numRef>
              <c:f>'MOTIVOS 2019'!$B$15:$B$23</c:f>
              <c:numCache>
                <c:formatCode>General</c:formatCode>
                <c:ptCount val="9"/>
                <c:pt idx="0">
                  <c:v>32</c:v>
                </c:pt>
                <c:pt idx="1">
                  <c:v>5</c:v>
                </c:pt>
                <c:pt idx="2">
                  <c:v>20</c:v>
                </c:pt>
                <c:pt idx="3">
                  <c:v>4</c:v>
                </c:pt>
                <c:pt idx="4">
                  <c:v>7</c:v>
                </c:pt>
                <c:pt idx="5">
                  <c:v>16</c:v>
                </c:pt>
                <c:pt idx="6">
                  <c:v>3</c:v>
                </c:pt>
                <c:pt idx="7">
                  <c:v>0</c:v>
                </c:pt>
                <c:pt idx="8">
                  <c:v>0</c:v>
                </c:pt>
              </c:numCache>
            </c:numRef>
          </c:val>
          <c:extLst xmlns:c16r2="http://schemas.microsoft.com/office/drawing/2015/06/chart">
            <c:ext xmlns:c16="http://schemas.microsoft.com/office/drawing/2014/chart" uri="{C3380CC4-5D6E-409C-BE32-E72D297353CC}">
              <c16:uniqueId val="{00000012-2213-439F-B96E-6BD4D17B5B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2019'!$B$26</c:f>
              <c:strCache>
                <c:ptCount val="1"/>
                <c:pt idx="0">
                  <c:v>RECLAMOS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995-4531-A0C6-26F389DBAEF3}"/>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995-4531-A0C6-26F389DBAEF3}"/>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995-4531-A0C6-26F389DBAEF3}"/>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995-4531-A0C6-26F389DBAEF3}"/>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995-4531-A0C6-26F389DBAEF3}"/>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995-4531-A0C6-26F389DBAEF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9995-4531-A0C6-26F389DBAEF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9995-4531-A0C6-26F389DBAEF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9995-4531-A0C6-26F389DBAEF3}"/>
              </c:ext>
            </c:extLst>
          </c:dPt>
          <c:dLbls>
            <c:dLbl>
              <c:idx val="0"/>
              <c:layout>
                <c:manualLayout>
                  <c:x val="-7.7795713035870573E-2"/>
                  <c:y val="0.1780438903470399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995-4531-A0C6-26F389DBAEF3}"/>
                </c:ext>
                <c:ext xmlns:c15="http://schemas.microsoft.com/office/drawing/2012/chart" uri="{CE6537A1-D6FC-4f65-9D91-7224C49458BB}">
                  <c15:layout/>
                </c:ext>
              </c:extLst>
            </c:dLbl>
            <c:dLbl>
              <c:idx val="3"/>
              <c:layout>
                <c:manualLayout>
                  <c:x val="7.3338363954505686E-2"/>
                  <c:y val="-0.1798290317876932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995-4531-A0C6-26F389DBAEF3}"/>
                </c:ext>
                <c:ext xmlns:c15="http://schemas.microsoft.com/office/drawing/2012/chart" uri="{CE6537A1-D6FC-4f65-9D91-7224C49458BB}">
                  <c15:layout/>
                </c:ext>
              </c:extLst>
            </c:dLbl>
            <c:dLbl>
              <c:idx val="6"/>
              <c:layout>
                <c:manualLayout>
                  <c:x val="-1.2025371828521435E-2"/>
                  <c:y val="0.1858807232429279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9995-4531-A0C6-26F389DBAEF3}"/>
                </c:ext>
                <c:ext xmlns:c15="http://schemas.microsoft.com/office/drawing/2012/chart" uri="{CE6537A1-D6FC-4f65-9D91-7224C49458BB}">
                  <c15:layout/>
                </c:ext>
              </c:extLst>
            </c:dLbl>
            <c:dLbl>
              <c:idx val="7"/>
              <c:layout>
                <c:manualLayout>
                  <c:x val="1.1110017497812723E-2"/>
                  <c:y val="0.2945337561971419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9995-4531-A0C6-26F389DBAEF3}"/>
                </c:ext>
                <c:ext xmlns:c15="http://schemas.microsoft.com/office/drawing/2012/chart" uri="{CE6537A1-D6FC-4f65-9D91-7224C49458BB}">
                  <c15:layout/>
                </c:ext>
              </c:extLst>
            </c:dLbl>
            <c:dLbl>
              <c:idx val="8"/>
              <c:layout>
                <c:manualLayout>
                  <c:x val="5.5544619422572177E-3"/>
                  <c:y val="0.1695337561971419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1-9995-4531-A0C6-26F389DBAEF3}"/>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2019'!$A$27:$A$35</c:f>
              <c:strCache>
                <c:ptCount val="9"/>
                <c:pt idx="0">
                  <c:v>DEMORA EN ASIGNAR CITA</c:v>
                </c:pt>
                <c:pt idx="1">
                  <c:v>OPORTUNIDAD PARA ACCEDER A LOS SERVICIOS</c:v>
                </c:pt>
                <c:pt idx="2">
                  <c:v>NO CONTESTAN EL TELEFONO PARA SACAR CITA</c:v>
                </c:pt>
                <c:pt idx="3">
                  <c:v>PROCEDIMIENTO MAL REALIZADO</c:v>
                </c:pt>
                <c:pt idx="4">
                  <c:v>DEMORA EN LA ATENCION </c:v>
                </c:pt>
                <c:pt idx="5">
                  <c:v>SOLICITUD DE CITA MEDICA </c:v>
                </c:pt>
                <c:pt idx="6">
                  <c:v>PERDIDA DE DOCUMENTO</c:v>
                </c:pt>
                <c:pt idx="7">
                  <c:v>DIRECCION DE LA EPS </c:v>
                </c:pt>
                <c:pt idx="8">
                  <c:v>HORARIOS DE ATENCION </c:v>
                </c:pt>
              </c:strCache>
            </c:strRef>
          </c:cat>
          <c:val>
            <c:numRef>
              <c:f>'MOTIVOS 2019'!$B$27:$B$35</c:f>
              <c:numCache>
                <c:formatCode>General</c:formatCode>
                <c:ptCount val="9"/>
                <c:pt idx="0">
                  <c:v>6</c:v>
                </c:pt>
                <c:pt idx="1">
                  <c:v>8</c:v>
                </c:pt>
                <c:pt idx="2">
                  <c:v>10</c:v>
                </c:pt>
                <c:pt idx="3">
                  <c:v>0</c:v>
                </c:pt>
                <c:pt idx="4">
                  <c:v>5</c:v>
                </c:pt>
                <c:pt idx="5">
                  <c:v>12</c:v>
                </c:pt>
                <c:pt idx="6">
                  <c:v>2</c:v>
                </c:pt>
                <c:pt idx="7">
                  <c:v>0</c:v>
                </c:pt>
                <c:pt idx="8">
                  <c:v>0</c:v>
                </c:pt>
              </c:numCache>
            </c:numRef>
          </c:val>
          <c:extLst xmlns:c16r2="http://schemas.microsoft.com/office/drawing/2015/06/chart">
            <c:ext xmlns:c16="http://schemas.microsoft.com/office/drawing/2014/chart" uri="{C3380CC4-5D6E-409C-BE32-E72D297353CC}">
              <c16:uniqueId val="{00000012-9995-4531-A0C6-26F389DBAEF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2019'!$B$39</c:f>
              <c:strCache>
                <c:ptCount val="1"/>
                <c:pt idx="0">
                  <c:v>INFORMACION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D22-4DE5-8281-16B9157473F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D22-4DE5-8281-16B9157473FB}"/>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D22-4DE5-8281-16B9157473FB}"/>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D22-4DE5-8281-16B9157473FB}"/>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D22-4DE5-8281-16B9157473FB}"/>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ED22-4DE5-8281-16B9157473F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ED22-4DE5-8281-16B9157473F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ED22-4DE5-8281-16B9157473FB}"/>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ED22-4DE5-8281-16B9157473F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2019'!$A$40:$A$48</c:f>
              <c:strCache>
                <c:ptCount val="9"/>
                <c:pt idx="0">
                  <c:v>DEMORA EN ASIGNAR CITA</c:v>
                </c:pt>
                <c:pt idx="1">
                  <c:v>OPORTUNIDAD PARA ACCEDER A LOS SERVICIOS</c:v>
                </c:pt>
                <c:pt idx="2">
                  <c:v>NO CONTESTAN EL TELEFONO PARA SACAR CITA</c:v>
                </c:pt>
                <c:pt idx="3">
                  <c:v>PROCEDIMIENTO MAL REALIZADO</c:v>
                </c:pt>
                <c:pt idx="4">
                  <c:v>DEMORA EN LA ATENCION </c:v>
                </c:pt>
                <c:pt idx="5">
                  <c:v>SOLICITUD DE CITA MEDICA </c:v>
                </c:pt>
                <c:pt idx="6">
                  <c:v>PERDIDA DE DOCUMENTO</c:v>
                </c:pt>
                <c:pt idx="7">
                  <c:v>DIRECCION DE LA EPS </c:v>
                </c:pt>
                <c:pt idx="8">
                  <c:v>HORARIOS DE ATENCION </c:v>
                </c:pt>
              </c:strCache>
            </c:strRef>
          </c:cat>
          <c:val>
            <c:numRef>
              <c:f>'MOTIVOS 2019'!$B$40:$B$48</c:f>
              <c:numCache>
                <c:formatCode>General</c:formatCode>
                <c:ptCount val="9"/>
                <c:pt idx="0">
                  <c:v>18</c:v>
                </c:pt>
                <c:pt idx="1">
                  <c:v>0</c:v>
                </c:pt>
                <c:pt idx="2">
                  <c:v>30</c:v>
                </c:pt>
                <c:pt idx="3">
                  <c:v>0</c:v>
                </c:pt>
                <c:pt idx="4">
                  <c:v>17</c:v>
                </c:pt>
                <c:pt idx="5">
                  <c:v>33</c:v>
                </c:pt>
                <c:pt idx="6">
                  <c:v>20</c:v>
                </c:pt>
                <c:pt idx="7">
                  <c:v>25</c:v>
                </c:pt>
                <c:pt idx="8">
                  <c:v>16</c:v>
                </c:pt>
              </c:numCache>
            </c:numRef>
          </c:val>
          <c:extLst xmlns:c16r2="http://schemas.microsoft.com/office/drawing/2015/06/chart">
            <c:ext xmlns:c16="http://schemas.microsoft.com/office/drawing/2014/chart" uri="{C3380CC4-5D6E-409C-BE32-E72D297353CC}">
              <c16:uniqueId val="{00000012-ED22-4DE5-8281-16B9157473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34166666666666"/>
          <c:y val="1.38888888888888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2020'!$B$1</c:f>
              <c:strCache>
                <c:ptCount val="1"/>
                <c:pt idx="0">
                  <c:v>PETICIONES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875-4ED6-9CB7-FC8539491C0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875-4ED6-9CB7-FC8539491C0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875-4ED6-9CB7-FC8539491C0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875-4ED6-9CB7-FC8539491C0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875-4ED6-9CB7-FC8539491C06}"/>
              </c:ext>
            </c:extLst>
          </c:dPt>
          <c:dLbls>
            <c:dLbl>
              <c:idx val="1"/>
              <c:layout>
                <c:manualLayout>
                  <c:x val="8.4430883639545026E-2"/>
                  <c:y val="0.1843073782443860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1875-4ED6-9CB7-FC8539491C06}"/>
                </c:ext>
                <c:ext xmlns:c15="http://schemas.microsoft.com/office/drawing/2012/chart" uri="{CE6537A1-D6FC-4f65-9D91-7224C49458BB}">
                  <c15:layout/>
                </c:ext>
              </c:extLst>
            </c:dLbl>
            <c:dLbl>
              <c:idx val="2"/>
              <c:layout>
                <c:manualLayout>
                  <c:x val="3.7567366579177551E-2"/>
                  <c:y val="0.1778211577719451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1875-4ED6-9CB7-FC8539491C06}"/>
                </c:ext>
                <c:ext xmlns:c15="http://schemas.microsoft.com/office/drawing/2012/chart" uri="{CE6537A1-D6FC-4f65-9D91-7224C49458BB}">
                  <c15:layout/>
                </c:ext>
              </c:extLst>
            </c:dLbl>
            <c:dLbl>
              <c:idx val="3"/>
              <c:layout>
                <c:manualLayout>
                  <c:x val="0.11433223972003499"/>
                  <c:y val="0.1849927092446777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1875-4ED6-9CB7-FC8539491C06}"/>
                </c:ext>
                <c:ext xmlns:c15="http://schemas.microsoft.com/office/drawing/2012/chart" uri="{CE6537A1-D6FC-4f65-9D91-7224C49458BB}">
                  <c15:layout/>
                </c:ext>
              </c:extLst>
            </c:dLbl>
            <c:dLbl>
              <c:idx val="4"/>
              <c:layout>
                <c:manualLayout>
                  <c:x val="5.6883202099737027E-3"/>
                  <c:y val="0.1682965150189559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1875-4ED6-9CB7-FC8539491C06}"/>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2020'!$A$2:$A$6</c:f>
              <c:strCache>
                <c:ptCount val="5"/>
                <c:pt idx="0">
                  <c:v>SOLICITUD DE CITAS MEDICAS </c:v>
                </c:pt>
                <c:pt idx="1">
                  <c:v>SOLICITUD DE HISTORIAS </c:v>
                </c:pt>
                <c:pt idx="2">
                  <c:v>SOLICITUD DE CITA ODONTOLOGICA </c:v>
                </c:pt>
                <c:pt idx="3">
                  <c:v>SOLICITUD DE ENTREGA DE METICAMENTOS </c:v>
                </c:pt>
                <c:pt idx="4">
                  <c:v>SOLICITUD DE CITA DE CRECIMIENTO Y DESARROLLO </c:v>
                </c:pt>
              </c:strCache>
            </c:strRef>
          </c:cat>
          <c:val>
            <c:numRef>
              <c:f>'MOTIVOS 2020'!$B$2:$B$6</c:f>
              <c:numCache>
                <c:formatCode>General</c:formatCode>
                <c:ptCount val="5"/>
                <c:pt idx="0">
                  <c:v>47</c:v>
                </c:pt>
                <c:pt idx="1">
                  <c:v>5</c:v>
                </c:pt>
                <c:pt idx="2">
                  <c:v>2</c:v>
                </c:pt>
                <c:pt idx="3">
                  <c:v>1</c:v>
                </c:pt>
                <c:pt idx="4">
                  <c:v>2</c:v>
                </c:pt>
              </c:numCache>
            </c:numRef>
          </c:val>
          <c:extLst xmlns:c16r2="http://schemas.microsoft.com/office/drawing/2015/06/chart">
            <c:ext xmlns:c16="http://schemas.microsoft.com/office/drawing/2014/chart" uri="{C3380CC4-5D6E-409C-BE32-E72D297353CC}">
              <c16:uniqueId val="{0000000A-1875-4ED6-9CB7-FC8539491C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2020'!$B$9</c:f>
              <c:strCache>
                <c:ptCount val="1"/>
                <c:pt idx="0">
                  <c:v>QUEJAS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148-421F-9CD4-5D7F4576800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148-421F-9CD4-5D7F4576800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148-421F-9CD4-5D7F4576800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148-421F-9CD4-5D7F4576800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2020'!$A$10:$A$13</c:f>
              <c:strCache>
                <c:ptCount val="4"/>
                <c:pt idx="0">
                  <c:v>DEMORA EN LA ATENCION EN VACUNACION</c:v>
                </c:pt>
                <c:pt idx="1">
                  <c:v>INCONFORMIDAD CON EL SERVICIO DE ASIGNACION DE CITAS </c:v>
                </c:pt>
                <c:pt idx="2">
                  <c:v>INCONFORMIDAD CON EL SERVICIO DE URGENCIAS </c:v>
                </c:pt>
                <c:pt idx="3">
                  <c:v>NO CONTESTAN LLAMADAS PARA LAS CITAS </c:v>
                </c:pt>
              </c:strCache>
            </c:strRef>
          </c:cat>
          <c:val>
            <c:numRef>
              <c:f>'MOTIVOS 2020'!$B$10:$B$13</c:f>
              <c:numCache>
                <c:formatCode>General</c:formatCode>
                <c:ptCount val="4"/>
                <c:pt idx="0">
                  <c:v>7</c:v>
                </c:pt>
                <c:pt idx="1">
                  <c:v>30</c:v>
                </c:pt>
                <c:pt idx="2">
                  <c:v>8</c:v>
                </c:pt>
                <c:pt idx="3">
                  <c:v>21</c:v>
                </c:pt>
              </c:numCache>
            </c:numRef>
          </c:val>
          <c:extLst xmlns:c16r2="http://schemas.microsoft.com/office/drawing/2015/06/chart">
            <c:ext xmlns:c16="http://schemas.microsoft.com/office/drawing/2014/chart" uri="{C3380CC4-5D6E-409C-BE32-E72D297353CC}">
              <c16:uniqueId val="{00000008-2148-421F-9CD4-5D7F457680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457633420822397"/>
          <c:y val="4.166666666666666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'MOTIVOS 2020'!$B$15</c:f>
              <c:strCache>
                <c:ptCount val="1"/>
                <c:pt idx="0">
                  <c:v>RECLAMOS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222-4A56-A6A8-C90FE6A1AD2E}"/>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222-4A56-A6A8-C90FE6A1AD2E}"/>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222-4A56-A6A8-C90FE6A1AD2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2020'!$A$16:$A$18</c:f>
              <c:strCache>
                <c:ptCount val="3"/>
                <c:pt idx="0">
                  <c:v>DEMORA EN EL SERVICIO DE URGENCIAS </c:v>
                </c:pt>
                <c:pt idx="1">
                  <c:v>DEMORA EN ASIGNAR CITA POR MEDICINA GENERAL</c:v>
                </c:pt>
                <c:pt idx="2">
                  <c:v>SOLICITUD DE CITA PARA ESPECIALISTA </c:v>
                </c:pt>
              </c:strCache>
            </c:strRef>
          </c:cat>
          <c:val>
            <c:numRef>
              <c:f>'MOTIVOS 2020'!$B$16:$B$18</c:f>
              <c:numCache>
                <c:formatCode>General</c:formatCode>
                <c:ptCount val="3"/>
                <c:pt idx="0">
                  <c:v>2</c:v>
                </c:pt>
                <c:pt idx="1">
                  <c:v>12</c:v>
                </c:pt>
                <c:pt idx="2">
                  <c:v>2</c:v>
                </c:pt>
              </c:numCache>
            </c:numRef>
          </c:val>
          <c:extLst xmlns:c16r2="http://schemas.microsoft.com/office/drawing/2015/06/chart">
            <c:ext xmlns:c16="http://schemas.microsoft.com/office/drawing/2014/chart" uri="{C3380CC4-5D6E-409C-BE32-E72D297353CC}">
              <c16:uniqueId val="{00000006-6222-4A56-A6A8-C90FE6A1AD2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OPORTUNIDAD ATENCIÒN TRIAGE 2</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Hoja1!$D$28:$D$29</c:f>
              <c:numCache>
                <c:formatCode>General</c:formatCode>
                <c:ptCount val="2"/>
                <c:pt idx="0">
                  <c:v>2019</c:v>
                </c:pt>
                <c:pt idx="1">
                  <c:v>2020</c:v>
                </c:pt>
              </c:numCache>
            </c:numRef>
          </c:cat>
          <c:val>
            <c:numRef>
              <c:f>Hoja1!$E$28:$E$29</c:f>
              <c:numCache>
                <c:formatCode>General</c:formatCode>
                <c:ptCount val="2"/>
                <c:pt idx="0">
                  <c:v>0.52</c:v>
                </c:pt>
                <c:pt idx="1">
                  <c:v>2.2400000000000002</c:v>
                </c:pt>
              </c:numCache>
            </c:numRef>
          </c:val>
          <c:extLst xmlns:c16r2="http://schemas.microsoft.com/office/drawing/2015/06/chart">
            <c:ext xmlns:c16="http://schemas.microsoft.com/office/drawing/2014/chart" uri="{C3380CC4-5D6E-409C-BE32-E72D297353CC}">
              <c16:uniqueId val="{00000000-B953-40BA-951E-C329DA07DC45}"/>
            </c:ext>
          </c:extLst>
        </c:ser>
        <c:dLbls>
          <c:showLegendKey val="0"/>
          <c:showVal val="0"/>
          <c:showCatName val="0"/>
          <c:showSerName val="0"/>
          <c:showPercent val="0"/>
          <c:showBubbleSize val="0"/>
        </c:dLbls>
        <c:gapWidth val="100"/>
        <c:overlap val="-24"/>
        <c:axId val="328926544"/>
        <c:axId val="328926936"/>
      </c:barChart>
      <c:catAx>
        <c:axId val="3289265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6936"/>
        <c:crosses val="autoZero"/>
        <c:auto val="1"/>
        <c:lblAlgn val="ctr"/>
        <c:lblOffset val="100"/>
        <c:noMultiLvlLbl val="0"/>
      </c:catAx>
      <c:valAx>
        <c:axId val="328926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8926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manualLayout>
          <c:layoutTarget val="inner"/>
          <c:xMode val="edge"/>
          <c:yMode val="edge"/>
          <c:x val="0.11721259842519685"/>
          <c:y val="0.17581036745406825"/>
          <c:w val="0.45284711286089241"/>
          <c:h val="0.75474518810148727"/>
        </c:manualLayout>
      </c:layout>
      <c:pieChart>
        <c:varyColors val="1"/>
        <c:ser>
          <c:idx val="0"/>
          <c:order val="0"/>
          <c:tx>
            <c:strRef>
              <c:f>'MOTIVOS 2020'!$B$20</c:f>
              <c:strCache>
                <c:ptCount val="1"/>
                <c:pt idx="0">
                  <c:v>INFORMACION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174-418B-ABD4-7FB492299EB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174-418B-ABD4-7FB492299EB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174-418B-ABD4-7FB492299EBF}"/>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174-418B-ABD4-7FB492299EB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'MOTIVOS 2020'!$A$21:$A$24</c:f>
              <c:strCache>
                <c:ptCount val="4"/>
                <c:pt idx="0">
                  <c:v>SOLICITUD PARA AFILIACION A SEGURIDAD SOCIAL </c:v>
                </c:pt>
                <c:pt idx="1">
                  <c:v>SOLICITUD CITA MEDICA </c:v>
                </c:pt>
                <c:pt idx="2">
                  <c:v>INFORMACION ASIGNACION CITAS ODONTOLOGICAS </c:v>
                </c:pt>
                <c:pt idx="3">
                  <c:v>ORIENTACION ESQUEMA DE VACUNACION </c:v>
                </c:pt>
              </c:strCache>
            </c:strRef>
          </c:cat>
          <c:val>
            <c:numRef>
              <c:f>'MOTIVOS 2020'!$B$21:$B$24</c:f>
              <c:numCache>
                <c:formatCode>General</c:formatCode>
                <c:ptCount val="4"/>
                <c:pt idx="0">
                  <c:v>3</c:v>
                </c:pt>
                <c:pt idx="1">
                  <c:v>14</c:v>
                </c:pt>
                <c:pt idx="2">
                  <c:v>10</c:v>
                </c:pt>
                <c:pt idx="3">
                  <c:v>9</c:v>
                </c:pt>
              </c:numCache>
            </c:numRef>
          </c:val>
          <c:extLst xmlns:c16r2="http://schemas.microsoft.com/office/drawing/2015/06/chart">
            <c:ext xmlns:c16="http://schemas.microsoft.com/office/drawing/2014/chart" uri="{C3380CC4-5D6E-409C-BE32-E72D297353CC}">
              <c16:uniqueId val="{00000008-C174-418B-ABD4-7FB492299EB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dirty="0"/>
              <a:t>SATISFACCION</a:t>
            </a:r>
            <a:r>
              <a:rPr lang="es-ES" b="1" baseline="0" dirty="0"/>
              <a:t> ( 2019-2020</a:t>
            </a:r>
            <a:r>
              <a:rPr lang="es-ES" baseline="0" dirty="0"/>
              <a:t>)</a:t>
            </a:r>
            <a:endParaRPr lang="es-CO"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'SATISFACCION 2019 2020'!$C$4</c:f>
              <c:strCache>
                <c:ptCount val="1"/>
                <c:pt idx="0">
                  <c:v>PORCENTAJE 2019 %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'SATISFACCION 2019 2020'!$B$5:$B$16</c:f>
              <c:strCache>
                <c:ptCount val="12"/>
                <c:pt idx="0">
                  <c:v>ENERO</c:v>
                </c:pt>
                <c:pt idx="1">
                  <c:v>FEBRERO</c:v>
                </c:pt>
                <c:pt idx="2">
                  <c:v>MARZO</c:v>
                </c:pt>
                <c:pt idx="3">
                  <c:v>ABRIL</c:v>
                </c:pt>
                <c:pt idx="4">
                  <c:v>MAYO</c:v>
                </c:pt>
                <c:pt idx="5">
                  <c:v>JUNIO</c:v>
                </c:pt>
                <c:pt idx="6">
                  <c:v>JULIO</c:v>
                </c:pt>
                <c:pt idx="7">
                  <c:v>AGOSTO </c:v>
                </c:pt>
                <c:pt idx="8">
                  <c:v>SEPTIEMBRE</c:v>
                </c:pt>
                <c:pt idx="9">
                  <c:v>OCTUBRE</c:v>
                </c:pt>
                <c:pt idx="10">
                  <c:v>NOVIEMBRE</c:v>
                </c:pt>
                <c:pt idx="11">
                  <c:v>DICIEMBRE</c:v>
                </c:pt>
              </c:strCache>
            </c:strRef>
          </c:cat>
          <c:val>
            <c:numRef>
              <c:f>'SATISFACCION 2019 2020'!$C$5:$C$16</c:f>
              <c:numCache>
                <c:formatCode>0%</c:formatCode>
                <c:ptCount val="12"/>
                <c:pt idx="0">
                  <c:v>0.93</c:v>
                </c:pt>
                <c:pt idx="1">
                  <c:v>0.88</c:v>
                </c:pt>
                <c:pt idx="2">
                  <c:v>0.88</c:v>
                </c:pt>
                <c:pt idx="3">
                  <c:v>0.85</c:v>
                </c:pt>
                <c:pt idx="4">
                  <c:v>0.9</c:v>
                </c:pt>
                <c:pt idx="5">
                  <c:v>0.86</c:v>
                </c:pt>
                <c:pt idx="6">
                  <c:v>0.9</c:v>
                </c:pt>
                <c:pt idx="7">
                  <c:v>0.87</c:v>
                </c:pt>
                <c:pt idx="8">
                  <c:v>0.92</c:v>
                </c:pt>
                <c:pt idx="9">
                  <c:v>0.89</c:v>
                </c:pt>
                <c:pt idx="10">
                  <c:v>0.92</c:v>
                </c:pt>
                <c:pt idx="11">
                  <c:v>0.92</c:v>
                </c:pt>
              </c:numCache>
            </c:numRef>
          </c:val>
          <c:smooth val="0"/>
          <c:extLst xmlns:c16r2="http://schemas.microsoft.com/office/drawing/2015/06/chart">
            <c:ext xmlns:c16="http://schemas.microsoft.com/office/drawing/2014/chart" uri="{C3380CC4-5D6E-409C-BE32-E72D297353CC}">
              <c16:uniqueId val="{00000000-F6CF-424C-AA01-6B74F86137CB}"/>
            </c:ext>
          </c:extLst>
        </c:ser>
        <c:ser>
          <c:idx val="1"/>
          <c:order val="1"/>
          <c:tx>
            <c:strRef>
              <c:f>'SATISFACCION 2019 2020'!$D$4</c:f>
              <c:strCache>
                <c:ptCount val="1"/>
                <c:pt idx="0">
                  <c:v>PORCENTAJE 2020 %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'SATISFACCION 2019 2020'!$B$5:$B$16</c:f>
              <c:strCache>
                <c:ptCount val="12"/>
                <c:pt idx="0">
                  <c:v>ENERO</c:v>
                </c:pt>
                <c:pt idx="1">
                  <c:v>FEBRERO</c:v>
                </c:pt>
                <c:pt idx="2">
                  <c:v>MARZO</c:v>
                </c:pt>
                <c:pt idx="3">
                  <c:v>ABRIL</c:v>
                </c:pt>
                <c:pt idx="4">
                  <c:v>MAYO</c:v>
                </c:pt>
                <c:pt idx="5">
                  <c:v>JUNIO</c:v>
                </c:pt>
                <c:pt idx="6">
                  <c:v>JULIO</c:v>
                </c:pt>
                <c:pt idx="7">
                  <c:v>AGOSTO </c:v>
                </c:pt>
                <c:pt idx="8">
                  <c:v>SEPTIEMBRE</c:v>
                </c:pt>
                <c:pt idx="9">
                  <c:v>OCTUBRE</c:v>
                </c:pt>
                <c:pt idx="10">
                  <c:v>NOVIEMBRE</c:v>
                </c:pt>
                <c:pt idx="11">
                  <c:v>DICIEMBRE</c:v>
                </c:pt>
              </c:strCache>
            </c:strRef>
          </c:cat>
          <c:val>
            <c:numRef>
              <c:f>'SATISFACCION 2019 2020'!$D$5:$D$16</c:f>
              <c:numCache>
                <c:formatCode>0%</c:formatCode>
                <c:ptCount val="12"/>
                <c:pt idx="0">
                  <c:v>0.92</c:v>
                </c:pt>
                <c:pt idx="1">
                  <c:v>0.92</c:v>
                </c:pt>
                <c:pt idx="2">
                  <c:v>0.91</c:v>
                </c:pt>
                <c:pt idx="3">
                  <c:v>0.92</c:v>
                </c:pt>
                <c:pt idx="4">
                  <c:v>0.88</c:v>
                </c:pt>
                <c:pt idx="5">
                  <c:v>0.9</c:v>
                </c:pt>
                <c:pt idx="6">
                  <c:v>0.88</c:v>
                </c:pt>
                <c:pt idx="7">
                  <c:v>0.87</c:v>
                </c:pt>
                <c:pt idx="8">
                  <c:v>0.85</c:v>
                </c:pt>
                <c:pt idx="9">
                  <c:v>0.88</c:v>
                </c:pt>
                <c:pt idx="10">
                  <c:v>0.86</c:v>
                </c:pt>
                <c:pt idx="11">
                  <c:v>0.82</c:v>
                </c:pt>
              </c:numCache>
            </c:numRef>
          </c:val>
          <c:smooth val="0"/>
          <c:extLst xmlns:c16r2="http://schemas.microsoft.com/office/drawing/2015/06/chart">
            <c:ext xmlns:c16="http://schemas.microsoft.com/office/drawing/2014/chart" uri="{C3380CC4-5D6E-409C-BE32-E72D297353CC}">
              <c16:uniqueId val="{00000001-F6CF-424C-AA01-6B74F86137CB}"/>
            </c:ext>
          </c:extLst>
        </c:ser>
        <c:dLbls>
          <c:showLegendKey val="0"/>
          <c:showVal val="0"/>
          <c:showCatName val="0"/>
          <c:showSerName val="0"/>
          <c:showPercent val="0"/>
          <c:showBubbleSize val="0"/>
        </c:dLbls>
        <c:marker val="1"/>
        <c:smooth val="0"/>
        <c:axId val="426292000"/>
        <c:axId val="426291608"/>
      </c:lineChart>
      <c:catAx>
        <c:axId val="42629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291608"/>
        <c:crosses val="autoZero"/>
        <c:auto val="1"/>
        <c:lblAlgn val="ctr"/>
        <c:lblOffset val="100"/>
        <c:noMultiLvlLbl val="0"/>
      </c:catAx>
      <c:valAx>
        <c:axId val="426291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292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SEGURIDAD</a:t>
            </a:r>
            <a:r>
              <a:rPr lang="es-CO" baseline="0"/>
              <a:t> DEL PACIENTE </a:t>
            </a:r>
            <a:endParaRPr lang="es-CO"/>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Hoja1!$D$49:$D$50</c:f>
              <c:numCache>
                <c:formatCode>General</c:formatCode>
                <c:ptCount val="2"/>
                <c:pt idx="0">
                  <c:v>2019</c:v>
                </c:pt>
                <c:pt idx="1">
                  <c:v>2020</c:v>
                </c:pt>
              </c:numCache>
            </c:numRef>
          </c:cat>
          <c:val>
            <c:numRef>
              <c:f>Hoja1!$E$52:$E$53</c:f>
              <c:numCache>
                <c:formatCode>General</c:formatCode>
                <c:ptCount val="2"/>
                <c:pt idx="0">
                  <c:v>21</c:v>
                </c:pt>
                <c:pt idx="1">
                  <c:v>12</c:v>
                </c:pt>
              </c:numCache>
            </c:numRef>
          </c:val>
          <c:extLst xmlns:c16r2="http://schemas.microsoft.com/office/drawing/2015/06/chart">
            <c:ext xmlns:c16="http://schemas.microsoft.com/office/drawing/2014/chart" uri="{C3380CC4-5D6E-409C-BE32-E72D297353CC}">
              <c16:uniqueId val="{00000000-336D-45EF-AE71-12F8BD6E5041}"/>
            </c:ext>
          </c:extLst>
        </c:ser>
        <c:dLbls>
          <c:showLegendKey val="0"/>
          <c:showVal val="0"/>
          <c:showCatName val="0"/>
          <c:showSerName val="0"/>
          <c:showPercent val="0"/>
          <c:showBubbleSize val="0"/>
        </c:dLbls>
        <c:gapWidth val="100"/>
        <c:overlap val="-24"/>
        <c:axId val="323895248"/>
        <c:axId val="323891720"/>
      </c:barChart>
      <c:catAx>
        <c:axId val="3238952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3891720"/>
        <c:crosses val="autoZero"/>
        <c:auto val="1"/>
        <c:lblAlgn val="ctr"/>
        <c:lblOffset val="100"/>
        <c:noMultiLvlLbl val="0"/>
      </c:catAx>
      <c:valAx>
        <c:axId val="3238917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3895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MX" sz="1600" b="1" i="0" u="none" strike="noStrike" baseline="0">
                <a:effectLst/>
              </a:rPr>
              <a:t>EXPERIENCIA GLOBAL RESPECTO A LOS SERVICIOS DE SALUD </a:t>
            </a:r>
            <a:endParaRPr lang="es-CO"/>
          </a:p>
        </c:rich>
      </c:tx>
      <c:layout>
        <c:manualLayout>
          <c:xMode val="edge"/>
          <c:yMode val="edge"/>
          <c:x val="0.1805738167887857"/>
          <c:y val="4.822290842262311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Hoja1!$D$49:$D$50</c:f>
              <c:numCache>
                <c:formatCode>General</c:formatCode>
                <c:ptCount val="2"/>
                <c:pt idx="0">
                  <c:v>2019</c:v>
                </c:pt>
                <c:pt idx="1">
                  <c:v>2020</c:v>
                </c:pt>
              </c:numCache>
            </c:numRef>
          </c:cat>
          <c:val>
            <c:numRef>
              <c:f>Hoja1!$E$49:$E$50</c:f>
              <c:numCache>
                <c:formatCode>0%</c:formatCode>
                <c:ptCount val="2"/>
                <c:pt idx="0">
                  <c:v>0.88</c:v>
                </c:pt>
                <c:pt idx="1">
                  <c:v>0.93</c:v>
                </c:pt>
              </c:numCache>
            </c:numRef>
          </c:val>
          <c:extLst xmlns:c16r2="http://schemas.microsoft.com/office/drawing/2015/06/chart">
            <c:ext xmlns:c16="http://schemas.microsoft.com/office/drawing/2014/chart" uri="{C3380CC4-5D6E-409C-BE32-E72D297353CC}">
              <c16:uniqueId val="{00000000-BED8-48AC-8773-9462D70F8DE6}"/>
            </c:ext>
          </c:extLst>
        </c:ser>
        <c:dLbls>
          <c:showLegendKey val="0"/>
          <c:showVal val="0"/>
          <c:showCatName val="0"/>
          <c:showSerName val="0"/>
          <c:showPercent val="0"/>
          <c:showBubbleSize val="0"/>
        </c:dLbls>
        <c:gapWidth val="100"/>
        <c:overlap val="-24"/>
        <c:axId val="323892896"/>
        <c:axId val="323892112"/>
      </c:barChart>
      <c:catAx>
        <c:axId val="323892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3892112"/>
        <c:crosses val="autoZero"/>
        <c:auto val="1"/>
        <c:lblAlgn val="ctr"/>
        <c:lblOffset val="100"/>
        <c:noMultiLvlLbl val="0"/>
      </c:catAx>
      <c:valAx>
        <c:axId val="32389211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323892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bar"/>
        <c:grouping val="stacked"/>
        <c:varyColors val="0"/>
        <c:ser>
          <c:idx val="0"/>
          <c:order val="0"/>
          <c:tx>
            <c:strRef>
              <c:f>Hoja1!$B$1</c:f>
              <c:strCache>
                <c:ptCount val="1"/>
                <c:pt idx="0">
                  <c:v>CITOLOGIAS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Hoja1!$A$2:$A$3</c:f>
              <c:numCache>
                <c:formatCode>General</c:formatCode>
                <c:ptCount val="2"/>
                <c:pt idx="0">
                  <c:v>2020</c:v>
                </c:pt>
                <c:pt idx="1">
                  <c:v>2019</c:v>
                </c:pt>
              </c:numCache>
            </c:numRef>
          </c:cat>
          <c:val>
            <c:numRef>
              <c:f>Hoja1!$B$2:$B$3</c:f>
              <c:numCache>
                <c:formatCode>General</c:formatCode>
                <c:ptCount val="2"/>
                <c:pt idx="0">
                  <c:v>6216</c:v>
                </c:pt>
                <c:pt idx="1">
                  <c:v>6724</c:v>
                </c:pt>
              </c:numCache>
            </c:numRef>
          </c:val>
          <c:extLst xmlns:c16r2="http://schemas.microsoft.com/office/drawing/2015/06/chart">
            <c:ext xmlns:c16="http://schemas.microsoft.com/office/drawing/2014/chart" uri="{C3380CC4-5D6E-409C-BE32-E72D297353CC}">
              <c16:uniqueId val="{00000000-AF52-4D61-80B3-EE15C4D7248E}"/>
            </c:ext>
          </c:extLst>
        </c:ser>
        <c:dLbls>
          <c:dLblPos val="ctr"/>
          <c:showLegendKey val="0"/>
          <c:showVal val="1"/>
          <c:showCatName val="0"/>
          <c:showSerName val="0"/>
          <c:showPercent val="0"/>
          <c:showBubbleSize val="0"/>
        </c:dLbls>
        <c:gapWidth val="150"/>
        <c:overlap val="100"/>
        <c:axId val="323894464"/>
        <c:axId val="323894072"/>
      </c:barChart>
      <c:catAx>
        <c:axId val="3238944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4072"/>
        <c:crosses val="autoZero"/>
        <c:auto val="1"/>
        <c:lblAlgn val="ctr"/>
        <c:lblOffset val="100"/>
        <c:noMultiLvlLbl val="0"/>
      </c:catAx>
      <c:valAx>
        <c:axId val="32389407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4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CONSULTAS DE  CYD</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CYD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Hoja1!$A$2:$A$3</c:f>
              <c:numCache>
                <c:formatCode>General</c:formatCode>
                <c:ptCount val="2"/>
                <c:pt idx="0">
                  <c:v>2019</c:v>
                </c:pt>
                <c:pt idx="1">
                  <c:v>2020</c:v>
                </c:pt>
              </c:numCache>
            </c:numRef>
          </c:cat>
          <c:val>
            <c:numRef>
              <c:f>Hoja1!$B$2:$B$3</c:f>
              <c:numCache>
                <c:formatCode>General</c:formatCode>
                <c:ptCount val="2"/>
                <c:pt idx="0">
                  <c:v>4712</c:v>
                </c:pt>
                <c:pt idx="1">
                  <c:v>2680</c:v>
                </c:pt>
              </c:numCache>
            </c:numRef>
          </c:val>
          <c:extLst xmlns:c16r2="http://schemas.microsoft.com/office/drawing/2015/06/chart">
            <c:ext xmlns:c16="http://schemas.microsoft.com/office/drawing/2014/chart" uri="{C3380CC4-5D6E-409C-BE32-E72D297353CC}">
              <c16:uniqueId val="{00000000-CD2B-4038-BAD2-08BB20CC9F45}"/>
            </c:ext>
          </c:extLst>
        </c:ser>
        <c:dLbls>
          <c:showLegendKey val="0"/>
          <c:showVal val="1"/>
          <c:showCatName val="0"/>
          <c:showSerName val="0"/>
          <c:showPercent val="0"/>
          <c:showBubbleSize val="0"/>
        </c:dLbls>
        <c:gapWidth val="150"/>
        <c:shape val="box"/>
        <c:axId val="323893288"/>
        <c:axId val="323891328"/>
        <c:axId val="0"/>
      </c:bar3DChart>
      <c:catAx>
        <c:axId val="323893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1328"/>
        <c:crosses val="autoZero"/>
        <c:auto val="1"/>
        <c:lblAlgn val="ctr"/>
        <c:lblOffset val="100"/>
        <c:noMultiLvlLbl val="0"/>
      </c:catAx>
      <c:valAx>
        <c:axId val="32389132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3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CONSULTA ADULTO SANO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Hoja1!$A$2:$A$3</c:f>
              <c:numCache>
                <c:formatCode>General</c:formatCode>
                <c:ptCount val="2"/>
                <c:pt idx="0">
                  <c:v>2019</c:v>
                </c:pt>
                <c:pt idx="1">
                  <c:v>2020</c:v>
                </c:pt>
              </c:numCache>
            </c:numRef>
          </c:cat>
          <c:val>
            <c:numRef>
              <c:f>Hoja1!$B$2:$B$3</c:f>
              <c:numCache>
                <c:formatCode>General</c:formatCode>
                <c:ptCount val="2"/>
                <c:pt idx="0">
                  <c:v>2198</c:v>
                </c:pt>
                <c:pt idx="1">
                  <c:v>747</c:v>
                </c:pt>
              </c:numCache>
            </c:numRef>
          </c:val>
          <c:extLst xmlns:c16r2="http://schemas.microsoft.com/office/drawing/2015/06/chart">
            <c:ext xmlns:c16="http://schemas.microsoft.com/office/drawing/2014/chart" uri="{C3380CC4-5D6E-409C-BE32-E72D297353CC}">
              <c16:uniqueId val="{00000000-EFDD-4A9D-98E9-1617800EF39F}"/>
            </c:ext>
          </c:extLst>
        </c:ser>
        <c:dLbls>
          <c:dLblPos val="inEnd"/>
          <c:showLegendKey val="0"/>
          <c:showVal val="1"/>
          <c:showCatName val="0"/>
          <c:showSerName val="0"/>
          <c:showPercent val="0"/>
          <c:showBubbleSize val="0"/>
        </c:dLbls>
        <c:gapWidth val="100"/>
        <c:overlap val="-24"/>
        <c:axId val="323894856"/>
        <c:axId val="323890936"/>
      </c:barChart>
      <c:catAx>
        <c:axId val="323894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0936"/>
        <c:crosses val="autoZero"/>
        <c:auto val="1"/>
        <c:lblAlgn val="ctr"/>
        <c:lblOffset val="100"/>
        <c:noMultiLvlLbl val="0"/>
      </c:catAx>
      <c:valAx>
        <c:axId val="323890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94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CONSULTA JUVENTUD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Hoja1!$A$2:$A$3</c:f>
              <c:numCache>
                <c:formatCode>General</c:formatCode>
                <c:ptCount val="2"/>
                <c:pt idx="0">
                  <c:v>2019</c:v>
                </c:pt>
                <c:pt idx="1">
                  <c:v>2020</c:v>
                </c:pt>
              </c:numCache>
            </c:numRef>
          </c:cat>
          <c:val>
            <c:numRef>
              <c:f>Hoja1!$B$2:$B$3</c:f>
              <c:numCache>
                <c:formatCode>General</c:formatCode>
                <c:ptCount val="2"/>
                <c:pt idx="0">
                  <c:v>3981</c:v>
                </c:pt>
                <c:pt idx="1">
                  <c:v>2766</c:v>
                </c:pt>
              </c:numCache>
            </c:numRef>
          </c:val>
          <c:extLst xmlns:c16r2="http://schemas.microsoft.com/office/drawing/2015/06/chart">
            <c:ext xmlns:c16="http://schemas.microsoft.com/office/drawing/2014/chart" uri="{C3380CC4-5D6E-409C-BE32-E72D297353CC}">
              <c16:uniqueId val="{00000000-4F5D-482A-945B-9D71ACAC0D71}"/>
            </c:ext>
          </c:extLst>
        </c:ser>
        <c:dLbls>
          <c:showLegendKey val="0"/>
          <c:showVal val="0"/>
          <c:showCatName val="0"/>
          <c:showSerName val="0"/>
          <c:showPercent val="0"/>
          <c:showBubbleSize val="0"/>
        </c:dLbls>
        <c:gapWidth val="100"/>
        <c:overlap val="-24"/>
        <c:axId val="323888976"/>
        <c:axId val="323889760"/>
      </c:barChart>
      <c:catAx>
        <c:axId val="323888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89760"/>
        <c:crosses val="autoZero"/>
        <c:auto val="1"/>
        <c:lblAlgn val="ctr"/>
        <c:lblOffset val="100"/>
        <c:noMultiLvlLbl val="0"/>
      </c:catAx>
      <c:valAx>
        <c:axId val="3238897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crossAx val="323888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606DB-62BD-4B02-8DF1-C9B3BFFCBD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C96D714B-5F18-4B9A-9040-76A82B7EEDC8}">
      <dgm:prSet phldrT="[Texto]" custT="1"/>
      <dgm:spPr>
        <a:solidFill>
          <a:schemeClr val="accent1">
            <a:lumMod val="20000"/>
            <a:lumOff val="80000"/>
          </a:schemeClr>
        </a:solidFill>
        <a:ln>
          <a:solidFill>
            <a:schemeClr val="accent1"/>
          </a:solidFill>
        </a:ln>
      </dgm:spPr>
      <dgm:t>
        <a:bodyPr/>
        <a:lstStyle/>
        <a:p>
          <a:r>
            <a:rPr lang="es-ES" sz="2000" dirty="0">
              <a:solidFill>
                <a:schemeClr val="tx1"/>
              </a:solidFill>
            </a:rPr>
            <a:t>Implementar una estrategia en el modelo de atención en salud por la contingencia sanitaria COVID-19</a:t>
          </a:r>
          <a:endParaRPr lang="es-CO" sz="2000" dirty="0">
            <a:solidFill>
              <a:schemeClr val="tx1"/>
            </a:solidFill>
          </a:endParaRPr>
        </a:p>
      </dgm:t>
    </dgm:pt>
    <dgm:pt modelId="{967AD62B-D454-4CD0-881A-E26F27163C2E}" type="parTrans" cxnId="{4E22F5D6-F864-4298-BBB5-C941C51914E9}">
      <dgm:prSet/>
      <dgm:spPr/>
      <dgm:t>
        <a:bodyPr/>
        <a:lstStyle/>
        <a:p>
          <a:endParaRPr lang="es-CO" sz="2000"/>
        </a:p>
      </dgm:t>
    </dgm:pt>
    <dgm:pt modelId="{1E7A5734-3745-4B8B-A402-A669208EAF1E}" type="sibTrans" cxnId="{4E22F5D6-F864-4298-BBB5-C941C51914E9}">
      <dgm:prSet/>
      <dgm:spPr/>
      <dgm:t>
        <a:bodyPr/>
        <a:lstStyle/>
        <a:p>
          <a:endParaRPr lang="es-CO" sz="2000"/>
        </a:p>
      </dgm:t>
    </dgm:pt>
    <dgm:pt modelId="{4F35782E-27CF-4A32-94E8-A77060335202}">
      <dgm:prSet phldrT="[Texto]" custT="1"/>
      <dgm:spPr>
        <a:solidFill>
          <a:schemeClr val="accent1">
            <a:lumMod val="20000"/>
            <a:lumOff val="80000"/>
          </a:schemeClr>
        </a:solidFill>
        <a:ln>
          <a:solidFill>
            <a:schemeClr val="accent1"/>
          </a:solidFill>
        </a:ln>
      </dgm:spPr>
      <dgm:t>
        <a:bodyPr/>
        <a:lstStyle/>
        <a:p>
          <a:r>
            <a:rPr lang="es-CO" sz="2000" dirty="0">
              <a:solidFill>
                <a:schemeClr val="tx1"/>
              </a:solidFill>
            </a:rPr>
            <a:t>Continuar con la </a:t>
          </a:r>
          <a:r>
            <a:rPr lang="es-ES" sz="2000" dirty="0">
              <a:solidFill>
                <a:schemeClr val="tx1"/>
              </a:solidFill>
            </a:rPr>
            <a:t>prestación de servicios de salud de alta calidad de manera no presencial en los servicios ambulatorios.</a:t>
          </a:r>
          <a:endParaRPr lang="es-CO" sz="2000" dirty="0">
            <a:solidFill>
              <a:schemeClr val="tx1"/>
            </a:solidFill>
          </a:endParaRPr>
        </a:p>
      </dgm:t>
    </dgm:pt>
    <dgm:pt modelId="{A3F54DD7-5FB9-42A6-8D89-C21BD2E9A1C7}" type="parTrans" cxnId="{1157FFAC-4D5C-4DED-A428-D2FB34125CCE}">
      <dgm:prSet/>
      <dgm:spPr/>
      <dgm:t>
        <a:bodyPr/>
        <a:lstStyle/>
        <a:p>
          <a:endParaRPr lang="es-CO" sz="2000"/>
        </a:p>
      </dgm:t>
    </dgm:pt>
    <dgm:pt modelId="{AD093B69-9405-40FE-937B-0A2E43B514D5}" type="sibTrans" cxnId="{1157FFAC-4D5C-4DED-A428-D2FB34125CCE}">
      <dgm:prSet/>
      <dgm:spPr/>
      <dgm:t>
        <a:bodyPr/>
        <a:lstStyle/>
        <a:p>
          <a:endParaRPr lang="es-CO" sz="2000"/>
        </a:p>
      </dgm:t>
    </dgm:pt>
    <dgm:pt modelId="{61415234-9B97-44A9-9E3B-0761AF705604}">
      <dgm:prSet phldrT="[Texto]" custT="1"/>
      <dgm:spPr>
        <a:solidFill>
          <a:schemeClr val="accent1">
            <a:lumMod val="20000"/>
            <a:lumOff val="80000"/>
          </a:schemeClr>
        </a:solidFill>
        <a:ln>
          <a:solidFill>
            <a:schemeClr val="accent1"/>
          </a:solidFill>
        </a:ln>
      </dgm:spPr>
      <dgm:t>
        <a:bodyPr/>
        <a:lstStyle/>
        <a:p>
          <a:r>
            <a:rPr lang="es-ES" sz="2000" dirty="0">
              <a:solidFill>
                <a:schemeClr val="tx1"/>
              </a:solidFill>
            </a:rPr>
            <a:t>Trabajar de forma coordinada e integral con las dependencias de la institución. </a:t>
          </a:r>
          <a:endParaRPr lang="es-CO" sz="2000" dirty="0">
            <a:solidFill>
              <a:schemeClr val="tx1"/>
            </a:solidFill>
          </a:endParaRPr>
        </a:p>
      </dgm:t>
    </dgm:pt>
    <dgm:pt modelId="{87D58F51-DA3F-482E-A81A-7AB9548B4EF2}" type="parTrans" cxnId="{177D47C2-FC27-45C6-8008-CD0F20FC2E19}">
      <dgm:prSet/>
      <dgm:spPr/>
      <dgm:t>
        <a:bodyPr/>
        <a:lstStyle/>
        <a:p>
          <a:endParaRPr lang="es-CO" sz="2000"/>
        </a:p>
      </dgm:t>
    </dgm:pt>
    <dgm:pt modelId="{4F300E35-08B8-4EC6-8033-17AAF81F1831}" type="sibTrans" cxnId="{177D47C2-FC27-45C6-8008-CD0F20FC2E19}">
      <dgm:prSet/>
      <dgm:spPr/>
      <dgm:t>
        <a:bodyPr/>
        <a:lstStyle/>
        <a:p>
          <a:endParaRPr lang="es-CO" sz="2000"/>
        </a:p>
      </dgm:t>
    </dgm:pt>
    <dgm:pt modelId="{23D757B7-EA3D-4F4C-AF53-836D15D2A07C}" type="pres">
      <dgm:prSet presAssocID="{56F606DB-62BD-4B02-8DF1-C9B3BFFCBDB6}" presName="Name0" presStyleCnt="0">
        <dgm:presLayoutVars>
          <dgm:chMax val="7"/>
          <dgm:chPref val="7"/>
          <dgm:dir/>
        </dgm:presLayoutVars>
      </dgm:prSet>
      <dgm:spPr/>
      <dgm:t>
        <a:bodyPr/>
        <a:lstStyle/>
        <a:p>
          <a:endParaRPr lang="es-CO"/>
        </a:p>
      </dgm:t>
    </dgm:pt>
    <dgm:pt modelId="{62760B79-B5E4-47A8-B76C-49BDB6DF050D}" type="pres">
      <dgm:prSet presAssocID="{56F606DB-62BD-4B02-8DF1-C9B3BFFCBDB6}" presName="Name1" presStyleCnt="0"/>
      <dgm:spPr/>
    </dgm:pt>
    <dgm:pt modelId="{B3CB55B7-BF09-48B3-9EB3-0403D5BA69D4}" type="pres">
      <dgm:prSet presAssocID="{56F606DB-62BD-4B02-8DF1-C9B3BFFCBDB6}" presName="cycle" presStyleCnt="0"/>
      <dgm:spPr/>
    </dgm:pt>
    <dgm:pt modelId="{E26D8C33-3CB3-4EBB-8073-4573FFC7C053}" type="pres">
      <dgm:prSet presAssocID="{56F606DB-62BD-4B02-8DF1-C9B3BFFCBDB6}" presName="srcNode" presStyleLbl="node1" presStyleIdx="0" presStyleCnt="3"/>
      <dgm:spPr/>
    </dgm:pt>
    <dgm:pt modelId="{94368BA8-F3C5-414D-AFB1-DABBE1D016C7}" type="pres">
      <dgm:prSet presAssocID="{56F606DB-62BD-4B02-8DF1-C9B3BFFCBDB6}" presName="conn" presStyleLbl="parChTrans1D2" presStyleIdx="0" presStyleCnt="1"/>
      <dgm:spPr/>
      <dgm:t>
        <a:bodyPr/>
        <a:lstStyle/>
        <a:p>
          <a:endParaRPr lang="es-CO"/>
        </a:p>
      </dgm:t>
    </dgm:pt>
    <dgm:pt modelId="{E8D309EC-870E-4F6B-B285-7A84F6FD2590}" type="pres">
      <dgm:prSet presAssocID="{56F606DB-62BD-4B02-8DF1-C9B3BFFCBDB6}" presName="extraNode" presStyleLbl="node1" presStyleIdx="0" presStyleCnt="3"/>
      <dgm:spPr/>
    </dgm:pt>
    <dgm:pt modelId="{35594001-D12C-48D1-B86F-E7A94F2735FB}" type="pres">
      <dgm:prSet presAssocID="{56F606DB-62BD-4B02-8DF1-C9B3BFFCBDB6}" presName="dstNode" presStyleLbl="node1" presStyleIdx="0" presStyleCnt="3"/>
      <dgm:spPr/>
    </dgm:pt>
    <dgm:pt modelId="{83A43A2E-4C87-419A-911C-4190053AA8B3}" type="pres">
      <dgm:prSet presAssocID="{C96D714B-5F18-4B9A-9040-76A82B7EEDC8}" presName="text_1" presStyleLbl="node1" presStyleIdx="0" presStyleCnt="3">
        <dgm:presLayoutVars>
          <dgm:bulletEnabled val="1"/>
        </dgm:presLayoutVars>
      </dgm:prSet>
      <dgm:spPr>
        <a:prstGeom prst="roundRect">
          <a:avLst/>
        </a:prstGeom>
      </dgm:spPr>
      <dgm:t>
        <a:bodyPr/>
        <a:lstStyle/>
        <a:p>
          <a:endParaRPr lang="es-CO"/>
        </a:p>
      </dgm:t>
    </dgm:pt>
    <dgm:pt modelId="{2402F3C6-9693-41B1-86EE-EB598BF617D4}" type="pres">
      <dgm:prSet presAssocID="{C96D714B-5F18-4B9A-9040-76A82B7EEDC8}" presName="accent_1" presStyleCnt="0"/>
      <dgm:spPr/>
    </dgm:pt>
    <dgm:pt modelId="{8C21E8D8-E9C4-4084-BB72-E2C59FB50E6E}" type="pres">
      <dgm:prSet presAssocID="{C96D714B-5F18-4B9A-9040-76A82B7EEDC8}" presName="accentRepeatNode" presStyleLbl="solidFgAcc1" presStyleIdx="0" presStyleCnt="3"/>
      <dgm:spPr>
        <a:solidFill>
          <a:schemeClr val="accent1"/>
        </a:solidFill>
      </dgm:spPr>
    </dgm:pt>
    <dgm:pt modelId="{2AF7C2BD-A668-443D-BDB6-AE894CE40E47}" type="pres">
      <dgm:prSet presAssocID="{4F35782E-27CF-4A32-94E8-A77060335202}" presName="text_2" presStyleLbl="node1" presStyleIdx="1" presStyleCnt="3">
        <dgm:presLayoutVars>
          <dgm:bulletEnabled val="1"/>
        </dgm:presLayoutVars>
      </dgm:prSet>
      <dgm:spPr>
        <a:prstGeom prst="roundRect">
          <a:avLst/>
        </a:prstGeom>
      </dgm:spPr>
      <dgm:t>
        <a:bodyPr/>
        <a:lstStyle/>
        <a:p>
          <a:endParaRPr lang="es-CO"/>
        </a:p>
      </dgm:t>
    </dgm:pt>
    <dgm:pt modelId="{CF82C2ED-079D-4788-8BB1-9F4033703627}" type="pres">
      <dgm:prSet presAssocID="{4F35782E-27CF-4A32-94E8-A77060335202}" presName="accent_2" presStyleCnt="0"/>
      <dgm:spPr/>
    </dgm:pt>
    <dgm:pt modelId="{ED6039AC-725C-44C7-A15D-F62C0E092E37}" type="pres">
      <dgm:prSet presAssocID="{4F35782E-27CF-4A32-94E8-A77060335202}" presName="accentRepeatNode" presStyleLbl="solidFgAcc1" presStyleIdx="1" presStyleCnt="3"/>
      <dgm:spPr>
        <a:solidFill>
          <a:schemeClr val="accent1"/>
        </a:solidFill>
      </dgm:spPr>
    </dgm:pt>
    <dgm:pt modelId="{A85CA803-34A5-4671-B6BE-DC57D72E072D}" type="pres">
      <dgm:prSet presAssocID="{61415234-9B97-44A9-9E3B-0761AF705604}" presName="text_3" presStyleLbl="node1" presStyleIdx="2" presStyleCnt="3">
        <dgm:presLayoutVars>
          <dgm:bulletEnabled val="1"/>
        </dgm:presLayoutVars>
      </dgm:prSet>
      <dgm:spPr>
        <a:prstGeom prst="roundRect">
          <a:avLst/>
        </a:prstGeom>
      </dgm:spPr>
      <dgm:t>
        <a:bodyPr/>
        <a:lstStyle/>
        <a:p>
          <a:endParaRPr lang="es-CO"/>
        </a:p>
      </dgm:t>
    </dgm:pt>
    <dgm:pt modelId="{8B955BFD-35F7-4390-948C-6B40DFD5D2EC}" type="pres">
      <dgm:prSet presAssocID="{61415234-9B97-44A9-9E3B-0761AF705604}" presName="accent_3" presStyleCnt="0"/>
      <dgm:spPr/>
    </dgm:pt>
    <dgm:pt modelId="{0027CE29-F90B-4092-9582-835D1FCF46F2}" type="pres">
      <dgm:prSet presAssocID="{61415234-9B97-44A9-9E3B-0761AF705604}" presName="accentRepeatNode" presStyleLbl="solidFgAcc1" presStyleIdx="2" presStyleCnt="3"/>
      <dgm:spPr>
        <a:solidFill>
          <a:schemeClr val="accent1"/>
        </a:solidFill>
      </dgm:spPr>
    </dgm:pt>
  </dgm:ptLst>
  <dgm:cxnLst>
    <dgm:cxn modelId="{1157FFAC-4D5C-4DED-A428-D2FB34125CCE}" srcId="{56F606DB-62BD-4B02-8DF1-C9B3BFFCBDB6}" destId="{4F35782E-27CF-4A32-94E8-A77060335202}" srcOrd="1" destOrd="0" parTransId="{A3F54DD7-5FB9-42A6-8D89-C21BD2E9A1C7}" sibTransId="{AD093B69-9405-40FE-937B-0A2E43B514D5}"/>
    <dgm:cxn modelId="{A4854AA1-5723-489B-B7B7-068B244F8EC3}" type="presOf" srcId="{56F606DB-62BD-4B02-8DF1-C9B3BFFCBDB6}" destId="{23D757B7-EA3D-4F4C-AF53-836D15D2A07C}" srcOrd="0" destOrd="0" presId="urn:microsoft.com/office/officeart/2008/layout/VerticalCurvedList"/>
    <dgm:cxn modelId="{4E22F5D6-F864-4298-BBB5-C941C51914E9}" srcId="{56F606DB-62BD-4B02-8DF1-C9B3BFFCBDB6}" destId="{C96D714B-5F18-4B9A-9040-76A82B7EEDC8}" srcOrd="0" destOrd="0" parTransId="{967AD62B-D454-4CD0-881A-E26F27163C2E}" sibTransId="{1E7A5734-3745-4B8B-A402-A669208EAF1E}"/>
    <dgm:cxn modelId="{3A39F9EB-D54C-412E-840B-2E4B4980CBDA}" type="presOf" srcId="{4F35782E-27CF-4A32-94E8-A77060335202}" destId="{2AF7C2BD-A668-443D-BDB6-AE894CE40E47}" srcOrd="0" destOrd="0" presId="urn:microsoft.com/office/officeart/2008/layout/VerticalCurvedList"/>
    <dgm:cxn modelId="{177D47C2-FC27-45C6-8008-CD0F20FC2E19}" srcId="{56F606DB-62BD-4B02-8DF1-C9B3BFFCBDB6}" destId="{61415234-9B97-44A9-9E3B-0761AF705604}" srcOrd="2" destOrd="0" parTransId="{87D58F51-DA3F-482E-A81A-7AB9548B4EF2}" sibTransId="{4F300E35-08B8-4EC6-8033-17AAF81F1831}"/>
    <dgm:cxn modelId="{AEE4D012-72E7-4879-A3A8-0C9C792B199A}" type="presOf" srcId="{61415234-9B97-44A9-9E3B-0761AF705604}" destId="{A85CA803-34A5-4671-B6BE-DC57D72E072D}" srcOrd="0" destOrd="0" presId="urn:microsoft.com/office/officeart/2008/layout/VerticalCurvedList"/>
    <dgm:cxn modelId="{0216A011-22F3-4ED6-BD81-4F9BA81E9568}" type="presOf" srcId="{1E7A5734-3745-4B8B-A402-A669208EAF1E}" destId="{94368BA8-F3C5-414D-AFB1-DABBE1D016C7}" srcOrd="0" destOrd="0" presId="urn:microsoft.com/office/officeart/2008/layout/VerticalCurvedList"/>
    <dgm:cxn modelId="{9145A7AD-3897-48A9-A946-06BC09E2DF91}" type="presOf" srcId="{C96D714B-5F18-4B9A-9040-76A82B7EEDC8}" destId="{83A43A2E-4C87-419A-911C-4190053AA8B3}" srcOrd="0" destOrd="0" presId="urn:microsoft.com/office/officeart/2008/layout/VerticalCurvedList"/>
    <dgm:cxn modelId="{B64CB157-A9F4-4081-A7EE-CA6BA26D81CD}" type="presParOf" srcId="{23D757B7-EA3D-4F4C-AF53-836D15D2A07C}" destId="{62760B79-B5E4-47A8-B76C-49BDB6DF050D}" srcOrd="0" destOrd="0" presId="urn:microsoft.com/office/officeart/2008/layout/VerticalCurvedList"/>
    <dgm:cxn modelId="{20AC6875-8C15-4D32-800B-D01C763854A6}" type="presParOf" srcId="{62760B79-B5E4-47A8-B76C-49BDB6DF050D}" destId="{B3CB55B7-BF09-48B3-9EB3-0403D5BA69D4}" srcOrd="0" destOrd="0" presId="urn:microsoft.com/office/officeart/2008/layout/VerticalCurvedList"/>
    <dgm:cxn modelId="{3B9DD7BE-B754-44DF-BD1D-F069202A5B9C}" type="presParOf" srcId="{B3CB55B7-BF09-48B3-9EB3-0403D5BA69D4}" destId="{E26D8C33-3CB3-4EBB-8073-4573FFC7C053}" srcOrd="0" destOrd="0" presId="urn:microsoft.com/office/officeart/2008/layout/VerticalCurvedList"/>
    <dgm:cxn modelId="{1F417508-AA6A-4B8D-A50E-F23CB4B89A05}" type="presParOf" srcId="{B3CB55B7-BF09-48B3-9EB3-0403D5BA69D4}" destId="{94368BA8-F3C5-414D-AFB1-DABBE1D016C7}" srcOrd="1" destOrd="0" presId="urn:microsoft.com/office/officeart/2008/layout/VerticalCurvedList"/>
    <dgm:cxn modelId="{DBDB1DD1-AB9A-4915-B3CD-0EA801268314}" type="presParOf" srcId="{B3CB55B7-BF09-48B3-9EB3-0403D5BA69D4}" destId="{E8D309EC-870E-4F6B-B285-7A84F6FD2590}" srcOrd="2" destOrd="0" presId="urn:microsoft.com/office/officeart/2008/layout/VerticalCurvedList"/>
    <dgm:cxn modelId="{C7E4B0B0-BF44-4DF1-B867-23C2D64FF2A2}" type="presParOf" srcId="{B3CB55B7-BF09-48B3-9EB3-0403D5BA69D4}" destId="{35594001-D12C-48D1-B86F-E7A94F2735FB}" srcOrd="3" destOrd="0" presId="urn:microsoft.com/office/officeart/2008/layout/VerticalCurvedList"/>
    <dgm:cxn modelId="{AEFBB1DA-709C-459E-B026-22317E02753B}" type="presParOf" srcId="{62760B79-B5E4-47A8-B76C-49BDB6DF050D}" destId="{83A43A2E-4C87-419A-911C-4190053AA8B3}" srcOrd="1" destOrd="0" presId="urn:microsoft.com/office/officeart/2008/layout/VerticalCurvedList"/>
    <dgm:cxn modelId="{348B7254-02C8-43E3-88D4-737F93BCFF07}" type="presParOf" srcId="{62760B79-B5E4-47A8-B76C-49BDB6DF050D}" destId="{2402F3C6-9693-41B1-86EE-EB598BF617D4}" srcOrd="2" destOrd="0" presId="urn:microsoft.com/office/officeart/2008/layout/VerticalCurvedList"/>
    <dgm:cxn modelId="{B53C76A3-4FCB-4C2C-91E9-53E1AB6DF36A}" type="presParOf" srcId="{2402F3C6-9693-41B1-86EE-EB598BF617D4}" destId="{8C21E8D8-E9C4-4084-BB72-E2C59FB50E6E}" srcOrd="0" destOrd="0" presId="urn:microsoft.com/office/officeart/2008/layout/VerticalCurvedList"/>
    <dgm:cxn modelId="{A7383BC0-636D-471C-BA7A-8B9A884EE788}" type="presParOf" srcId="{62760B79-B5E4-47A8-B76C-49BDB6DF050D}" destId="{2AF7C2BD-A668-443D-BDB6-AE894CE40E47}" srcOrd="3" destOrd="0" presId="urn:microsoft.com/office/officeart/2008/layout/VerticalCurvedList"/>
    <dgm:cxn modelId="{5841680A-590E-446E-877D-382C7DBDB881}" type="presParOf" srcId="{62760B79-B5E4-47A8-B76C-49BDB6DF050D}" destId="{CF82C2ED-079D-4788-8BB1-9F4033703627}" srcOrd="4" destOrd="0" presId="urn:microsoft.com/office/officeart/2008/layout/VerticalCurvedList"/>
    <dgm:cxn modelId="{A62717B1-AE50-493C-94E2-D58E9AB7756F}" type="presParOf" srcId="{CF82C2ED-079D-4788-8BB1-9F4033703627}" destId="{ED6039AC-725C-44C7-A15D-F62C0E092E37}" srcOrd="0" destOrd="0" presId="urn:microsoft.com/office/officeart/2008/layout/VerticalCurvedList"/>
    <dgm:cxn modelId="{0070CE5A-3E79-4F14-A824-7E049018B916}" type="presParOf" srcId="{62760B79-B5E4-47A8-B76C-49BDB6DF050D}" destId="{A85CA803-34A5-4671-B6BE-DC57D72E072D}" srcOrd="5" destOrd="0" presId="urn:microsoft.com/office/officeart/2008/layout/VerticalCurvedList"/>
    <dgm:cxn modelId="{F02EE008-C029-4462-AE4D-995F318E59E0}" type="presParOf" srcId="{62760B79-B5E4-47A8-B76C-49BDB6DF050D}" destId="{8B955BFD-35F7-4390-948C-6B40DFD5D2EC}" srcOrd="6" destOrd="0" presId="urn:microsoft.com/office/officeart/2008/layout/VerticalCurvedList"/>
    <dgm:cxn modelId="{09EC56A9-1458-402E-8F07-E57818D0CC51}" type="presParOf" srcId="{8B955BFD-35F7-4390-948C-6B40DFD5D2EC}" destId="{0027CE29-F90B-4092-9582-835D1FCF46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3186C-2440-495C-B1B8-E106F2D4144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CO"/>
        </a:p>
      </dgm:t>
    </dgm:pt>
    <dgm:pt modelId="{703AA980-9872-49AE-8D4B-3DAF663D7E43}">
      <dgm:prSet phldrT="[Texto]" custT="1"/>
      <dgm:spPr/>
      <dgm:t>
        <a:bodyPr/>
        <a:lstStyle/>
        <a:p>
          <a:r>
            <a:rPr lang="es-CO" sz="2000" dirty="0"/>
            <a:t>01 de abril</a:t>
          </a:r>
        </a:p>
        <a:p>
          <a:r>
            <a:rPr lang="es-CO" sz="2000" dirty="0"/>
            <a:t>Creación del comité COVID</a:t>
          </a:r>
        </a:p>
      </dgm:t>
    </dgm:pt>
    <dgm:pt modelId="{7F6DEEBD-570C-4B6F-9349-5FFEE095F21D}" type="parTrans" cxnId="{4285AF3D-F850-458C-8659-4CCD8E431154}">
      <dgm:prSet/>
      <dgm:spPr/>
      <dgm:t>
        <a:bodyPr/>
        <a:lstStyle/>
        <a:p>
          <a:endParaRPr lang="es-CO" sz="2000"/>
        </a:p>
      </dgm:t>
    </dgm:pt>
    <dgm:pt modelId="{A1D8010A-9BFA-4428-BF6D-F0780F8C216D}" type="sibTrans" cxnId="{4285AF3D-F850-458C-8659-4CCD8E431154}">
      <dgm:prSet/>
      <dgm:spPr/>
      <dgm:t>
        <a:bodyPr/>
        <a:lstStyle/>
        <a:p>
          <a:endParaRPr lang="es-CO" sz="2000"/>
        </a:p>
      </dgm:t>
    </dgm:pt>
    <dgm:pt modelId="{CF1D2D27-2790-4D6D-A55D-6D8400008F3A}">
      <dgm:prSet phldrT="[Texto]" custT="1"/>
      <dgm:spPr/>
      <dgm:t>
        <a:bodyPr/>
        <a:lstStyle/>
        <a:p>
          <a:r>
            <a:rPr lang="es-CO" sz="2000" dirty="0"/>
            <a:t>13 de marzo</a:t>
          </a:r>
        </a:p>
        <a:p>
          <a:r>
            <a:rPr lang="es-CO" sz="2000" dirty="0"/>
            <a:t>Creación del protocolo institucional Versión 1</a:t>
          </a:r>
        </a:p>
      </dgm:t>
    </dgm:pt>
    <dgm:pt modelId="{F316D3DE-EC3D-4996-A756-7F46D5CE5A00}" type="parTrans" cxnId="{9EB0E482-33B2-4800-8A61-8EBC3497F905}">
      <dgm:prSet/>
      <dgm:spPr/>
      <dgm:t>
        <a:bodyPr/>
        <a:lstStyle/>
        <a:p>
          <a:endParaRPr lang="es-CO" sz="2000"/>
        </a:p>
      </dgm:t>
    </dgm:pt>
    <dgm:pt modelId="{2F59EF21-78E2-44A4-B009-02B13AB33CDD}" type="sibTrans" cxnId="{9EB0E482-33B2-4800-8A61-8EBC3497F905}">
      <dgm:prSet/>
      <dgm:spPr/>
      <dgm:t>
        <a:bodyPr/>
        <a:lstStyle/>
        <a:p>
          <a:endParaRPr lang="es-CO" sz="2000"/>
        </a:p>
      </dgm:t>
    </dgm:pt>
    <dgm:pt modelId="{B6BCC9CC-B4B3-4DBD-A030-8CC7AD6F3118}">
      <dgm:prSet phldrT="[Texto]" custT="1"/>
      <dgm:spPr/>
      <dgm:t>
        <a:bodyPr/>
        <a:lstStyle/>
        <a:p>
          <a:r>
            <a:rPr lang="es-CO" sz="2000" dirty="0"/>
            <a:t>24 de marzo </a:t>
          </a:r>
        </a:p>
        <a:p>
          <a:r>
            <a:rPr lang="es-CO" sz="2000" dirty="0"/>
            <a:t>Modificación del protocolo institucional Versión 2</a:t>
          </a:r>
        </a:p>
      </dgm:t>
    </dgm:pt>
    <dgm:pt modelId="{FB490AA2-A08B-4A1A-ADEC-5E56285257C6}" type="parTrans" cxnId="{E95621BC-3289-413C-BF43-F66AE504D512}">
      <dgm:prSet/>
      <dgm:spPr/>
      <dgm:t>
        <a:bodyPr/>
        <a:lstStyle/>
        <a:p>
          <a:endParaRPr lang="es-CO" sz="2000"/>
        </a:p>
      </dgm:t>
    </dgm:pt>
    <dgm:pt modelId="{61A0AC54-C84F-49F7-97F5-3B59533FAF99}" type="sibTrans" cxnId="{E95621BC-3289-413C-BF43-F66AE504D512}">
      <dgm:prSet/>
      <dgm:spPr/>
      <dgm:t>
        <a:bodyPr/>
        <a:lstStyle/>
        <a:p>
          <a:endParaRPr lang="es-CO" sz="2000"/>
        </a:p>
      </dgm:t>
    </dgm:pt>
    <dgm:pt modelId="{D6EDD9E2-CA5B-466A-9087-DA2F4F31C94C}">
      <dgm:prSet phldrT="[Texto]" custT="1"/>
      <dgm:spPr/>
      <dgm:t>
        <a:bodyPr/>
        <a:lstStyle/>
        <a:p>
          <a:r>
            <a:rPr lang="es-CO" sz="2000" dirty="0"/>
            <a:t>01 de junio</a:t>
          </a:r>
        </a:p>
        <a:p>
          <a:r>
            <a:rPr lang="es-CO" sz="2000" dirty="0"/>
            <a:t>Modificación del protocolo institucional Versión 3</a:t>
          </a:r>
        </a:p>
      </dgm:t>
    </dgm:pt>
    <dgm:pt modelId="{AB6F3F9C-2D8B-43CE-98C7-5A32117E2550}" type="parTrans" cxnId="{943FA24E-1D0D-4C1A-A5C6-1B1E2A81002B}">
      <dgm:prSet/>
      <dgm:spPr/>
      <dgm:t>
        <a:bodyPr/>
        <a:lstStyle/>
        <a:p>
          <a:endParaRPr lang="es-CO" sz="2000"/>
        </a:p>
      </dgm:t>
    </dgm:pt>
    <dgm:pt modelId="{DC2CA845-15F4-4768-84EF-9252399D2E86}" type="sibTrans" cxnId="{943FA24E-1D0D-4C1A-A5C6-1B1E2A81002B}">
      <dgm:prSet/>
      <dgm:spPr/>
      <dgm:t>
        <a:bodyPr/>
        <a:lstStyle/>
        <a:p>
          <a:endParaRPr lang="es-CO" sz="2000"/>
        </a:p>
      </dgm:t>
    </dgm:pt>
    <dgm:pt modelId="{9AF7F22A-7724-4756-AC42-7A0A18455867}">
      <dgm:prSet phldrT="[Texto]" custT="1"/>
      <dgm:spPr/>
      <dgm:t>
        <a:bodyPr/>
        <a:lstStyle/>
        <a:p>
          <a:r>
            <a:rPr lang="es-CO" sz="2000" dirty="0"/>
            <a:t>15 mayo</a:t>
          </a:r>
        </a:p>
        <a:p>
          <a:r>
            <a:rPr lang="es-CO" sz="2000" dirty="0"/>
            <a:t>Apertura de programas ambulatorios por tele consulta.</a:t>
          </a:r>
        </a:p>
      </dgm:t>
    </dgm:pt>
    <dgm:pt modelId="{BB2ADBE5-DF07-4BCE-A7AD-CFED87218525}" type="parTrans" cxnId="{57C0C18C-AA22-45ED-9097-3A2F8DD39E77}">
      <dgm:prSet/>
      <dgm:spPr/>
      <dgm:t>
        <a:bodyPr/>
        <a:lstStyle/>
        <a:p>
          <a:endParaRPr lang="es-CO"/>
        </a:p>
      </dgm:t>
    </dgm:pt>
    <dgm:pt modelId="{E284A8BB-252D-48FD-BA90-0078E92D8208}" type="sibTrans" cxnId="{57C0C18C-AA22-45ED-9097-3A2F8DD39E77}">
      <dgm:prSet/>
      <dgm:spPr/>
      <dgm:t>
        <a:bodyPr/>
        <a:lstStyle/>
        <a:p>
          <a:endParaRPr lang="es-CO"/>
        </a:p>
      </dgm:t>
    </dgm:pt>
    <dgm:pt modelId="{D07253E0-765C-499C-976C-563B0CFF837C}" type="pres">
      <dgm:prSet presAssocID="{E743186C-2440-495C-B1B8-E106F2D4144F}" presName="Name0" presStyleCnt="0">
        <dgm:presLayoutVars>
          <dgm:dir/>
          <dgm:resizeHandles val="exact"/>
        </dgm:presLayoutVars>
      </dgm:prSet>
      <dgm:spPr/>
      <dgm:t>
        <a:bodyPr/>
        <a:lstStyle/>
        <a:p>
          <a:endParaRPr lang="es-CO"/>
        </a:p>
      </dgm:t>
    </dgm:pt>
    <dgm:pt modelId="{F2335EEC-85CB-4BB1-ADE4-FD2BEC90B5EB}" type="pres">
      <dgm:prSet presAssocID="{E743186C-2440-495C-B1B8-E106F2D4144F}" presName="arrow" presStyleLbl="bgShp" presStyleIdx="0" presStyleCnt="1" custScaleY="65761"/>
      <dgm:spPr>
        <a:ln>
          <a:solidFill>
            <a:schemeClr val="accent1"/>
          </a:solidFill>
        </a:ln>
      </dgm:spPr>
    </dgm:pt>
    <dgm:pt modelId="{8576CACB-6BB4-47EC-8A95-3A12B1C71CE5}" type="pres">
      <dgm:prSet presAssocID="{E743186C-2440-495C-B1B8-E106F2D4144F}" presName="points" presStyleCnt="0"/>
      <dgm:spPr/>
    </dgm:pt>
    <dgm:pt modelId="{8D75D84A-BE21-4FFE-8B24-A6ED6646534F}" type="pres">
      <dgm:prSet presAssocID="{703AA980-9872-49AE-8D4B-3DAF663D7E43}" presName="compositeA" presStyleCnt="0"/>
      <dgm:spPr/>
    </dgm:pt>
    <dgm:pt modelId="{85421C14-B39B-4373-8366-7A292367DD74}" type="pres">
      <dgm:prSet presAssocID="{703AA980-9872-49AE-8D4B-3DAF663D7E43}" presName="textA" presStyleLbl="revTx" presStyleIdx="0" presStyleCnt="5" custLinFactX="32976" custLinFactNeighborX="100000" custLinFactNeighborY="3757">
        <dgm:presLayoutVars>
          <dgm:bulletEnabled val="1"/>
        </dgm:presLayoutVars>
      </dgm:prSet>
      <dgm:spPr/>
      <dgm:t>
        <a:bodyPr/>
        <a:lstStyle/>
        <a:p>
          <a:endParaRPr lang="es-CO"/>
        </a:p>
      </dgm:t>
    </dgm:pt>
    <dgm:pt modelId="{92FCE9F1-5CC4-4635-93CB-415D09FD449E}" type="pres">
      <dgm:prSet presAssocID="{703AA980-9872-49AE-8D4B-3DAF663D7E43}" presName="circleA" presStyleLbl="node1" presStyleIdx="0" presStyleCnt="5" custLinFactNeighborX="-67002" custLinFactNeighborY="3046"/>
      <dgm:spPr/>
    </dgm:pt>
    <dgm:pt modelId="{714EF38B-A737-4522-A2D8-8C037B395F16}" type="pres">
      <dgm:prSet presAssocID="{703AA980-9872-49AE-8D4B-3DAF663D7E43}" presName="spaceA" presStyleCnt="0"/>
      <dgm:spPr/>
    </dgm:pt>
    <dgm:pt modelId="{7B9E3E5F-F2BE-4674-B0EF-282B83097104}" type="pres">
      <dgm:prSet presAssocID="{A1D8010A-9BFA-4428-BF6D-F0780F8C216D}" presName="space" presStyleCnt="0"/>
      <dgm:spPr/>
    </dgm:pt>
    <dgm:pt modelId="{EDF4FF87-8CF6-48F6-B8AE-1EF151BB62EF}" type="pres">
      <dgm:prSet presAssocID="{CF1D2D27-2790-4D6D-A55D-6D8400008F3A}" presName="compositeB" presStyleCnt="0"/>
      <dgm:spPr/>
    </dgm:pt>
    <dgm:pt modelId="{0739E567-E476-44C5-A20A-8DC6C4648C58}" type="pres">
      <dgm:prSet presAssocID="{CF1D2D27-2790-4D6D-A55D-6D8400008F3A}" presName="textB" presStyleLbl="revTx" presStyleIdx="1" presStyleCnt="5" custLinFactX="-5208" custLinFactY="-43408" custLinFactNeighborX="-100000" custLinFactNeighborY="-100000">
        <dgm:presLayoutVars>
          <dgm:bulletEnabled val="1"/>
        </dgm:presLayoutVars>
      </dgm:prSet>
      <dgm:spPr/>
      <dgm:t>
        <a:bodyPr/>
        <a:lstStyle/>
        <a:p>
          <a:endParaRPr lang="es-CO"/>
        </a:p>
      </dgm:t>
    </dgm:pt>
    <dgm:pt modelId="{2AC9FC7D-CDCB-4D6F-9DFB-F4502FB84197}" type="pres">
      <dgm:prSet presAssocID="{CF1D2D27-2790-4D6D-A55D-6D8400008F3A}" presName="circleB" presStyleLbl="node1" presStyleIdx="1" presStyleCnt="5" custLinFactX="-91869" custLinFactNeighborX="-100000"/>
      <dgm:spPr/>
    </dgm:pt>
    <dgm:pt modelId="{0CB7EA00-71A5-4BC3-92A5-C4ACCF44DC6A}" type="pres">
      <dgm:prSet presAssocID="{CF1D2D27-2790-4D6D-A55D-6D8400008F3A}" presName="spaceB" presStyleCnt="0"/>
      <dgm:spPr/>
    </dgm:pt>
    <dgm:pt modelId="{C60CF688-F48C-43A9-A391-8DF97C2CD36A}" type="pres">
      <dgm:prSet presAssocID="{2F59EF21-78E2-44A4-B009-02B13AB33CDD}" presName="space" presStyleCnt="0"/>
      <dgm:spPr/>
    </dgm:pt>
    <dgm:pt modelId="{5E12C4B9-63CA-4E06-9FF8-2FBEC1F7FE35}" type="pres">
      <dgm:prSet presAssocID="{B6BCC9CC-B4B3-4DBD-A030-8CC7AD6F3118}" presName="compositeA" presStyleCnt="0"/>
      <dgm:spPr/>
    </dgm:pt>
    <dgm:pt modelId="{A3753653-C851-44AE-B984-7BB255B7B11B}" type="pres">
      <dgm:prSet presAssocID="{B6BCC9CC-B4B3-4DBD-A030-8CC7AD6F3118}" presName="textA" presStyleLbl="revTx" presStyleIdx="2" presStyleCnt="5" custLinFactX="-50815" custLinFactY="44015" custLinFactNeighborX="-100000" custLinFactNeighborY="100000">
        <dgm:presLayoutVars>
          <dgm:bulletEnabled val="1"/>
        </dgm:presLayoutVars>
      </dgm:prSet>
      <dgm:spPr/>
      <dgm:t>
        <a:bodyPr/>
        <a:lstStyle/>
        <a:p>
          <a:endParaRPr lang="es-CO"/>
        </a:p>
      </dgm:t>
    </dgm:pt>
    <dgm:pt modelId="{15D573A8-BB96-4E92-9B30-F770D93BC2ED}" type="pres">
      <dgm:prSet presAssocID="{B6BCC9CC-B4B3-4DBD-A030-8CC7AD6F3118}" presName="circleA" presStyleLbl="node1" presStyleIdx="2" presStyleCnt="5" custLinFactX="-131964" custLinFactNeighborX="-200000" custLinFactNeighborY="3046"/>
      <dgm:spPr/>
    </dgm:pt>
    <dgm:pt modelId="{7FFD57B8-166C-4D60-805B-A1F8B260E3C9}" type="pres">
      <dgm:prSet presAssocID="{B6BCC9CC-B4B3-4DBD-A030-8CC7AD6F3118}" presName="spaceA" presStyleCnt="0"/>
      <dgm:spPr/>
    </dgm:pt>
    <dgm:pt modelId="{8851DCE5-81A6-4F8C-9119-0510C000E260}" type="pres">
      <dgm:prSet presAssocID="{61A0AC54-C84F-49F7-97F5-3B59533FAF99}" presName="space" presStyleCnt="0"/>
      <dgm:spPr/>
    </dgm:pt>
    <dgm:pt modelId="{E2AB96D4-5937-4E8D-A80C-8906402A6BB6}" type="pres">
      <dgm:prSet presAssocID="{9AF7F22A-7724-4756-AC42-7A0A18455867}" presName="compositeB" presStyleCnt="0"/>
      <dgm:spPr/>
    </dgm:pt>
    <dgm:pt modelId="{320ED19A-EB92-41C1-B3C8-BD31E602CCC3}" type="pres">
      <dgm:prSet presAssocID="{9AF7F22A-7724-4756-AC42-7A0A18455867}" presName="textB" presStyleLbl="revTx" presStyleIdx="3" presStyleCnt="5" custLinFactX="-2758" custLinFactNeighborX="-100000" custLinFactNeighborY="-2284">
        <dgm:presLayoutVars>
          <dgm:bulletEnabled val="1"/>
        </dgm:presLayoutVars>
      </dgm:prSet>
      <dgm:spPr/>
      <dgm:t>
        <a:bodyPr/>
        <a:lstStyle/>
        <a:p>
          <a:endParaRPr lang="es-CO"/>
        </a:p>
      </dgm:t>
    </dgm:pt>
    <dgm:pt modelId="{F18CC008-CE60-4DDE-8AF6-CC122FBDE1B4}" type="pres">
      <dgm:prSet presAssocID="{9AF7F22A-7724-4756-AC42-7A0A18455867}" presName="circleB" presStyleLbl="node1" presStyleIdx="3" presStyleCnt="5" custLinFactX="-200000" custLinFactNeighborX="-223330" custLinFactNeighborY="-6091"/>
      <dgm:spPr/>
    </dgm:pt>
    <dgm:pt modelId="{C9F3A3B1-0EE3-4A3A-B939-CDC5D30D3415}" type="pres">
      <dgm:prSet presAssocID="{9AF7F22A-7724-4756-AC42-7A0A18455867}" presName="spaceB" presStyleCnt="0"/>
      <dgm:spPr/>
    </dgm:pt>
    <dgm:pt modelId="{FAE09F2E-F9F9-4AD6-B151-29A91E7AAD09}" type="pres">
      <dgm:prSet presAssocID="{E284A8BB-252D-48FD-BA90-0078E92D8208}" presName="space" presStyleCnt="0"/>
      <dgm:spPr/>
    </dgm:pt>
    <dgm:pt modelId="{0C9F7ED0-6FDF-47EE-8B5B-C3B9647DC138}" type="pres">
      <dgm:prSet presAssocID="{D6EDD9E2-CA5B-466A-9087-DA2F4F31C94C}" presName="compositeA" presStyleCnt="0"/>
      <dgm:spPr/>
    </dgm:pt>
    <dgm:pt modelId="{8CE65D31-FF3D-4D71-B005-3E7DEFCF4249}" type="pres">
      <dgm:prSet presAssocID="{D6EDD9E2-CA5B-466A-9087-DA2F4F31C94C}" presName="textA" presStyleLbl="revTx" presStyleIdx="4" presStyleCnt="5" custLinFactX="-31086" custLinFactNeighborX="-100000" custLinFactNeighborY="2374">
        <dgm:presLayoutVars>
          <dgm:bulletEnabled val="1"/>
        </dgm:presLayoutVars>
      </dgm:prSet>
      <dgm:spPr/>
      <dgm:t>
        <a:bodyPr/>
        <a:lstStyle/>
        <a:p>
          <a:endParaRPr lang="es-CO"/>
        </a:p>
      </dgm:t>
    </dgm:pt>
    <dgm:pt modelId="{B85FA3CB-F6E4-486D-9186-7E9AA781BC8A}" type="pres">
      <dgm:prSet presAssocID="{D6EDD9E2-CA5B-466A-9087-DA2F4F31C94C}" presName="circleA" presStyleLbl="node1" presStyleIdx="4" presStyleCnt="5" custLinFactX="-242106" custLinFactNeighborX="-300000"/>
      <dgm:spPr/>
    </dgm:pt>
    <dgm:pt modelId="{3344A09F-171C-4AB6-9F81-20D08ADBDD8B}" type="pres">
      <dgm:prSet presAssocID="{D6EDD9E2-CA5B-466A-9087-DA2F4F31C94C}" presName="spaceA" presStyleCnt="0"/>
      <dgm:spPr/>
    </dgm:pt>
  </dgm:ptLst>
  <dgm:cxnLst>
    <dgm:cxn modelId="{A31AC180-60E6-4D00-B86E-299ADE4C03AC}" type="presOf" srcId="{B6BCC9CC-B4B3-4DBD-A030-8CC7AD6F3118}" destId="{A3753653-C851-44AE-B984-7BB255B7B11B}" srcOrd="0" destOrd="0" presId="urn:microsoft.com/office/officeart/2005/8/layout/hProcess11"/>
    <dgm:cxn modelId="{4285AF3D-F850-458C-8659-4CCD8E431154}" srcId="{E743186C-2440-495C-B1B8-E106F2D4144F}" destId="{703AA980-9872-49AE-8D4B-3DAF663D7E43}" srcOrd="0" destOrd="0" parTransId="{7F6DEEBD-570C-4B6F-9349-5FFEE095F21D}" sibTransId="{A1D8010A-9BFA-4428-BF6D-F0780F8C216D}"/>
    <dgm:cxn modelId="{9EB0E482-33B2-4800-8A61-8EBC3497F905}" srcId="{E743186C-2440-495C-B1B8-E106F2D4144F}" destId="{CF1D2D27-2790-4D6D-A55D-6D8400008F3A}" srcOrd="1" destOrd="0" parTransId="{F316D3DE-EC3D-4996-A756-7F46D5CE5A00}" sibTransId="{2F59EF21-78E2-44A4-B009-02B13AB33CDD}"/>
    <dgm:cxn modelId="{E95621BC-3289-413C-BF43-F66AE504D512}" srcId="{E743186C-2440-495C-B1B8-E106F2D4144F}" destId="{B6BCC9CC-B4B3-4DBD-A030-8CC7AD6F3118}" srcOrd="2" destOrd="0" parTransId="{FB490AA2-A08B-4A1A-ADEC-5E56285257C6}" sibTransId="{61A0AC54-C84F-49F7-97F5-3B59533FAF99}"/>
    <dgm:cxn modelId="{0BAB5445-44F8-4955-97C3-60F80568B0F8}" type="presOf" srcId="{CF1D2D27-2790-4D6D-A55D-6D8400008F3A}" destId="{0739E567-E476-44C5-A20A-8DC6C4648C58}" srcOrd="0" destOrd="0" presId="urn:microsoft.com/office/officeart/2005/8/layout/hProcess11"/>
    <dgm:cxn modelId="{943FA24E-1D0D-4C1A-A5C6-1B1E2A81002B}" srcId="{E743186C-2440-495C-B1B8-E106F2D4144F}" destId="{D6EDD9E2-CA5B-466A-9087-DA2F4F31C94C}" srcOrd="4" destOrd="0" parTransId="{AB6F3F9C-2D8B-43CE-98C7-5A32117E2550}" sibTransId="{DC2CA845-15F4-4768-84EF-9252399D2E86}"/>
    <dgm:cxn modelId="{3498257D-169F-4965-BB23-C39CF1BEF321}" type="presOf" srcId="{E743186C-2440-495C-B1B8-E106F2D4144F}" destId="{D07253E0-765C-499C-976C-563B0CFF837C}" srcOrd="0" destOrd="0" presId="urn:microsoft.com/office/officeart/2005/8/layout/hProcess11"/>
    <dgm:cxn modelId="{8A5BDAAC-E86A-4501-83E1-DEBBD2748BE1}" type="presOf" srcId="{703AA980-9872-49AE-8D4B-3DAF663D7E43}" destId="{85421C14-B39B-4373-8366-7A292367DD74}" srcOrd="0" destOrd="0" presId="urn:microsoft.com/office/officeart/2005/8/layout/hProcess11"/>
    <dgm:cxn modelId="{4FE80E43-4BB4-4EF6-B5C1-26EACC0C1DDF}" type="presOf" srcId="{9AF7F22A-7724-4756-AC42-7A0A18455867}" destId="{320ED19A-EB92-41C1-B3C8-BD31E602CCC3}" srcOrd="0" destOrd="0" presId="urn:microsoft.com/office/officeart/2005/8/layout/hProcess11"/>
    <dgm:cxn modelId="{49131093-B5CB-4194-B028-EE36CC378BF4}" type="presOf" srcId="{D6EDD9E2-CA5B-466A-9087-DA2F4F31C94C}" destId="{8CE65D31-FF3D-4D71-B005-3E7DEFCF4249}" srcOrd="0" destOrd="0" presId="urn:microsoft.com/office/officeart/2005/8/layout/hProcess11"/>
    <dgm:cxn modelId="{57C0C18C-AA22-45ED-9097-3A2F8DD39E77}" srcId="{E743186C-2440-495C-B1B8-E106F2D4144F}" destId="{9AF7F22A-7724-4756-AC42-7A0A18455867}" srcOrd="3" destOrd="0" parTransId="{BB2ADBE5-DF07-4BCE-A7AD-CFED87218525}" sibTransId="{E284A8BB-252D-48FD-BA90-0078E92D8208}"/>
    <dgm:cxn modelId="{2F040D5D-ECF7-45D7-8D4C-6E9D3CB1B064}" type="presParOf" srcId="{D07253E0-765C-499C-976C-563B0CFF837C}" destId="{F2335EEC-85CB-4BB1-ADE4-FD2BEC90B5EB}" srcOrd="0" destOrd="0" presId="urn:microsoft.com/office/officeart/2005/8/layout/hProcess11"/>
    <dgm:cxn modelId="{1BDC17C1-31EC-47F2-8011-B8EA28BFC671}" type="presParOf" srcId="{D07253E0-765C-499C-976C-563B0CFF837C}" destId="{8576CACB-6BB4-47EC-8A95-3A12B1C71CE5}" srcOrd="1" destOrd="0" presId="urn:microsoft.com/office/officeart/2005/8/layout/hProcess11"/>
    <dgm:cxn modelId="{68DEC167-D6FF-4CAB-BA5E-845E2592B32F}" type="presParOf" srcId="{8576CACB-6BB4-47EC-8A95-3A12B1C71CE5}" destId="{8D75D84A-BE21-4FFE-8B24-A6ED6646534F}" srcOrd="0" destOrd="0" presId="urn:microsoft.com/office/officeart/2005/8/layout/hProcess11"/>
    <dgm:cxn modelId="{ABD95F5E-ADAE-404F-BB02-621D410DB200}" type="presParOf" srcId="{8D75D84A-BE21-4FFE-8B24-A6ED6646534F}" destId="{85421C14-B39B-4373-8366-7A292367DD74}" srcOrd="0" destOrd="0" presId="urn:microsoft.com/office/officeart/2005/8/layout/hProcess11"/>
    <dgm:cxn modelId="{75414A1C-45F8-4634-B868-B436DEE82E4B}" type="presParOf" srcId="{8D75D84A-BE21-4FFE-8B24-A6ED6646534F}" destId="{92FCE9F1-5CC4-4635-93CB-415D09FD449E}" srcOrd="1" destOrd="0" presId="urn:microsoft.com/office/officeart/2005/8/layout/hProcess11"/>
    <dgm:cxn modelId="{65344376-366A-45AB-BA5F-491EF04A1153}" type="presParOf" srcId="{8D75D84A-BE21-4FFE-8B24-A6ED6646534F}" destId="{714EF38B-A737-4522-A2D8-8C037B395F16}" srcOrd="2" destOrd="0" presId="urn:microsoft.com/office/officeart/2005/8/layout/hProcess11"/>
    <dgm:cxn modelId="{E6DA94CE-25E0-45C7-B50B-0B3E4EC7CE7B}" type="presParOf" srcId="{8576CACB-6BB4-47EC-8A95-3A12B1C71CE5}" destId="{7B9E3E5F-F2BE-4674-B0EF-282B83097104}" srcOrd="1" destOrd="0" presId="urn:microsoft.com/office/officeart/2005/8/layout/hProcess11"/>
    <dgm:cxn modelId="{6DE557BC-06C2-4251-8BEB-1B60652DE34C}" type="presParOf" srcId="{8576CACB-6BB4-47EC-8A95-3A12B1C71CE5}" destId="{EDF4FF87-8CF6-48F6-B8AE-1EF151BB62EF}" srcOrd="2" destOrd="0" presId="urn:microsoft.com/office/officeart/2005/8/layout/hProcess11"/>
    <dgm:cxn modelId="{8C69FB00-7D8D-466C-8862-9C65A84BD4ED}" type="presParOf" srcId="{EDF4FF87-8CF6-48F6-B8AE-1EF151BB62EF}" destId="{0739E567-E476-44C5-A20A-8DC6C4648C58}" srcOrd="0" destOrd="0" presId="urn:microsoft.com/office/officeart/2005/8/layout/hProcess11"/>
    <dgm:cxn modelId="{AFFEDFB7-4EEB-4D0F-990F-F822A6CE4C5A}" type="presParOf" srcId="{EDF4FF87-8CF6-48F6-B8AE-1EF151BB62EF}" destId="{2AC9FC7D-CDCB-4D6F-9DFB-F4502FB84197}" srcOrd="1" destOrd="0" presId="urn:microsoft.com/office/officeart/2005/8/layout/hProcess11"/>
    <dgm:cxn modelId="{9C2D3006-1C95-43D8-8079-3524B3C00D03}" type="presParOf" srcId="{EDF4FF87-8CF6-48F6-B8AE-1EF151BB62EF}" destId="{0CB7EA00-71A5-4BC3-92A5-C4ACCF44DC6A}" srcOrd="2" destOrd="0" presId="urn:microsoft.com/office/officeart/2005/8/layout/hProcess11"/>
    <dgm:cxn modelId="{EE82A154-D638-4957-AFF3-9867A82432AC}" type="presParOf" srcId="{8576CACB-6BB4-47EC-8A95-3A12B1C71CE5}" destId="{C60CF688-F48C-43A9-A391-8DF97C2CD36A}" srcOrd="3" destOrd="0" presId="urn:microsoft.com/office/officeart/2005/8/layout/hProcess11"/>
    <dgm:cxn modelId="{EAF11593-458A-4539-B122-F39DA0D1811B}" type="presParOf" srcId="{8576CACB-6BB4-47EC-8A95-3A12B1C71CE5}" destId="{5E12C4B9-63CA-4E06-9FF8-2FBEC1F7FE35}" srcOrd="4" destOrd="0" presId="urn:microsoft.com/office/officeart/2005/8/layout/hProcess11"/>
    <dgm:cxn modelId="{7FB26966-CB62-4963-80A3-9261BCA8A7AF}" type="presParOf" srcId="{5E12C4B9-63CA-4E06-9FF8-2FBEC1F7FE35}" destId="{A3753653-C851-44AE-B984-7BB255B7B11B}" srcOrd="0" destOrd="0" presId="urn:microsoft.com/office/officeart/2005/8/layout/hProcess11"/>
    <dgm:cxn modelId="{4F8999CC-20C9-466D-8469-426CD1B14BD3}" type="presParOf" srcId="{5E12C4B9-63CA-4E06-9FF8-2FBEC1F7FE35}" destId="{15D573A8-BB96-4E92-9B30-F770D93BC2ED}" srcOrd="1" destOrd="0" presId="urn:microsoft.com/office/officeart/2005/8/layout/hProcess11"/>
    <dgm:cxn modelId="{113781B9-34A6-4E54-9634-BCFE949833B8}" type="presParOf" srcId="{5E12C4B9-63CA-4E06-9FF8-2FBEC1F7FE35}" destId="{7FFD57B8-166C-4D60-805B-A1F8B260E3C9}" srcOrd="2" destOrd="0" presId="urn:microsoft.com/office/officeart/2005/8/layout/hProcess11"/>
    <dgm:cxn modelId="{CC17286F-486E-4D74-8F51-A0030417FC05}" type="presParOf" srcId="{8576CACB-6BB4-47EC-8A95-3A12B1C71CE5}" destId="{8851DCE5-81A6-4F8C-9119-0510C000E260}" srcOrd="5" destOrd="0" presId="urn:microsoft.com/office/officeart/2005/8/layout/hProcess11"/>
    <dgm:cxn modelId="{91D74D2B-8E87-49E3-BA76-291E3C8F52BF}" type="presParOf" srcId="{8576CACB-6BB4-47EC-8A95-3A12B1C71CE5}" destId="{E2AB96D4-5937-4E8D-A80C-8906402A6BB6}" srcOrd="6" destOrd="0" presId="urn:microsoft.com/office/officeart/2005/8/layout/hProcess11"/>
    <dgm:cxn modelId="{62E767EA-D06D-4D80-BE13-91D239AC4DCE}" type="presParOf" srcId="{E2AB96D4-5937-4E8D-A80C-8906402A6BB6}" destId="{320ED19A-EB92-41C1-B3C8-BD31E602CCC3}" srcOrd="0" destOrd="0" presId="urn:microsoft.com/office/officeart/2005/8/layout/hProcess11"/>
    <dgm:cxn modelId="{933F2107-82A7-4766-A379-4C218BF49010}" type="presParOf" srcId="{E2AB96D4-5937-4E8D-A80C-8906402A6BB6}" destId="{F18CC008-CE60-4DDE-8AF6-CC122FBDE1B4}" srcOrd="1" destOrd="0" presId="urn:microsoft.com/office/officeart/2005/8/layout/hProcess11"/>
    <dgm:cxn modelId="{7C1B6ACC-14F6-4BA3-BBEA-A1524E8AE44F}" type="presParOf" srcId="{E2AB96D4-5937-4E8D-A80C-8906402A6BB6}" destId="{C9F3A3B1-0EE3-4A3A-B939-CDC5D30D3415}" srcOrd="2" destOrd="0" presId="urn:microsoft.com/office/officeart/2005/8/layout/hProcess11"/>
    <dgm:cxn modelId="{F21AD7C9-7CD4-4774-B45F-AE723FC1DBD5}" type="presParOf" srcId="{8576CACB-6BB4-47EC-8A95-3A12B1C71CE5}" destId="{FAE09F2E-F9F9-4AD6-B151-29A91E7AAD09}" srcOrd="7" destOrd="0" presId="urn:microsoft.com/office/officeart/2005/8/layout/hProcess11"/>
    <dgm:cxn modelId="{6D9D3039-9F84-46B1-BE50-D0CA7AC52F7A}" type="presParOf" srcId="{8576CACB-6BB4-47EC-8A95-3A12B1C71CE5}" destId="{0C9F7ED0-6FDF-47EE-8B5B-C3B9647DC138}" srcOrd="8" destOrd="0" presId="urn:microsoft.com/office/officeart/2005/8/layout/hProcess11"/>
    <dgm:cxn modelId="{4091F81D-0E76-4836-9878-064EC5BF869F}" type="presParOf" srcId="{0C9F7ED0-6FDF-47EE-8B5B-C3B9647DC138}" destId="{8CE65D31-FF3D-4D71-B005-3E7DEFCF4249}" srcOrd="0" destOrd="0" presId="urn:microsoft.com/office/officeart/2005/8/layout/hProcess11"/>
    <dgm:cxn modelId="{6B9EC785-854B-4EB4-9222-1BD4EC8CC9EC}" type="presParOf" srcId="{0C9F7ED0-6FDF-47EE-8B5B-C3B9647DC138}" destId="{B85FA3CB-F6E4-486D-9186-7E9AA781BC8A}" srcOrd="1" destOrd="0" presId="urn:microsoft.com/office/officeart/2005/8/layout/hProcess11"/>
    <dgm:cxn modelId="{BFD24BE2-2D1F-4B83-AD72-5A6FD6B1D202}" type="presParOf" srcId="{0C9F7ED0-6FDF-47EE-8B5B-C3B9647DC138}" destId="{3344A09F-171C-4AB6-9F81-20D08ADBDD8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68BA8-F3C5-414D-AFB1-DABBE1D016C7}">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43A2E-4C87-419A-911C-4190053AA8B3}">
      <dsp:nvSpPr>
        <dsp:cNvPr id="0" name=""/>
        <dsp:cNvSpPr/>
      </dsp:nvSpPr>
      <dsp:spPr>
        <a:xfrm>
          <a:off x="604289" y="435133"/>
          <a:ext cx="8741536" cy="870267"/>
        </a:xfrm>
        <a:prstGeom prst="roundRect">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50800" rIns="50800" bIns="50800" numCol="1" spcCol="1270" anchor="ctr" anchorCtr="0">
          <a:noAutofit/>
        </a:bodyPr>
        <a:lstStyle/>
        <a:p>
          <a:pPr lvl="0" algn="l" defTabSz="889000">
            <a:lnSpc>
              <a:spcPct val="90000"/>
            </a:lnSpc>
            <a:spcBef>
              <a:spcPct val="0"/>
            </a:spcBef>
            <a:spcAft>
              <a:spcPct val="35000"/>
            </a:spcAft>
          </a:pPr>
          <a:r>
            <a:rPr lang="es-ES" sz="2000" kern="1200" dirty="0">
              <a:solidFill>
                <a:schemeClr val="tx1"/>
              </a:solidFill>
            </a:rPr>
            <a:t>Implementar una estrategia en el modelo de atención en salud por la contingencia sanitaria COVID-19</a:t>
          </a:r>
          <a:endParaRPr lang="es-CO" sz="2000" kern="1200" dirty="0">
            <a:solidFill>
              <a:schemeClr val="tx1"/>
            </a:solidFill>
          </a:endParaRPr>
        </a:p>
      </dsp:txBody>
      <dsp:txXfrm>
        <a:off x="646772" y="477616"/>
        <a:ext cx="8656570" cy="785301"/>
      </dsp:txXfrm>
    </dsp:sp>
    <dsp:sp modelId="{8C21E8D8-E9C4-4084-BB72-E2C59FB50E6E}">
      <dsp:nvSpPr>
        <dsp:cNvPr id="0" name=""/>
        <dsp:cNvSpPr/>
      </dsp:nvSpPr>
      <dsp:spPr>
        <a:xfrm>
          <a:off x="60372" y="326350"/>
          <a:ext cx="1087834" cy="1087834"/>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F7C2BD-A668-443D-BDB6-AE894CE40E47}">
      <dsp:nvSpPr>
        <dsp:cNvPr id="0" name=""/>
        <dsp:cNvSpPr/>
      </dsp:nvSpPr>
      <dsp:spPr>
        <a:xfrm>
          <a:off x="920631" y="1740535"/>
          <a:ext cx="8425194" cy="870267"/>
        </a:xfrm>
        <a:prstGeom prst="roundRect">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50800" rIns="50800" bIns="50800" numCol="1" spcCol="1270" anchor="ctr" anchorCtr="0">
          <a:noAutofit/>
        </a:bodyPr>
        <a:lstStyle/>
        <a:p>
          <a:pPr lvl="0" algn="l" defTabSz="889000">
            <a:lnSpc>
              <a:spcPct val="90000"/>
            </a:lnSpc>
            <a:spcBef>
              <a:spcPct val="0"/>
            </a:spcBef>
            <a:spcAft>
              <a:spcPct val="35000"/>
            </a:spcAft>
          </a:pPr>
          <a:r>
            <a:rPr lang="es-CO" sz="2000" kern="1200" dirty="0">
              <a:solidFill>
                <a:schemeClr val="tx1"/>
              </a:solidFill>
            </a:rPr>
            <a:t>Continuar con la </a:t>
          </a:r>
          <a:r>
            <a:rPr lang="es-ES" sz="2000" kern="1200" dirty="0">
              <a:solidFill>
                <a:schemeClr val="tx1"/>
              </a:solidFill>
            </a:rPr>
            <a:t>prestación de servicios de salud de alta calidad de manera no presencial en los servicios ambulatorios.</a:t>
          </a:r>
          <a:endParaRPr lang="es-CO" sz="2000" kern="1200" dirty="0">
            <a:solidFill>
              <a:schemeClr val="tx1"/>
            </a:solidFill>
          </a:endParaRPr>
        </a:p>
      </dsp:txBody>
      <dsp:txXfrm>
        <a:off x="963114" y="1783018"/>
        <a:ext cx="8340228" cy="785301"/>
      </dsp:txXfrm>
    </dsp:sp>
    <dsp:sp modelId="{ED6039AC-725C-44C7-A15D-F62C0E092E37}">
      <dsp:nvSpPr>
        <dsp:cNvPr id="0" name=""/>
        <dsp:cNvSpPr/>
      </dsp:nvSpPr>
      <dsp:spPr>
        <a:xfrm>
          <a:off x="376714" y="1631751"/>
          <a:ext cx="1087834" cy="1087834"/>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CA803-34A5-4671-B6BE-DC57D72E072D}">
      <dsp:nvSpPr>
        <dsp:cNvPr id="0" name=""/>
        <dsp:cNvSpPr/>
      </dsp:nvSpPr>
      <dsp:spPr>
        <a:xfrm>
          <a:off x="604289" y="3045936"/>
          <a:ext cx="8741536" cy="870267"/>
        </a:xfrm>
        <a:prstGeom prst="roundRect">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50800" rIns="50800" bIns="50800" numCol="1" spcCol="1270" anchor="ctr" anchorCtr="0">
          <a:noAutofit/>
        </a:bodyPr>
        <a:lstStyle/>
        <a:p>
          <a:pPr lvl="0" algn="l" defTabSz="889000">
            <a:lnSpc>
              <a:spcPct val="90000"/>
            </a:lnSpc>
            <a:spcBef>
              <a:spcPct val="0"/>
            </a:spcBef>
            <a:spcAft>
              <a:spcPct val="35000"/>
            </a:spcAft>
          </a:pPr>
          <a:r>
            <a:rPr lang="es-ES" sz="2000" kern="1200" dirty="0">
              <a:solidFill>
                <a:schemeClr val="tx1"/>
              </a:solidFill>
            </a:rPr>
            <a:t>Trabajar de forma coordinada e integral con las dependencias de la institución. </a:t>
          </a:r>
          <a:endParaRPr lang="es-CO" sz="2000" kern="1200" dirty="0">
            <a:solidFill>
              <a:schemeClr val="tx1"/>
            </a:solidFill>
          </a:endParaRPr>
        </a:p>
      </dsp:txBody>
      <dsp:txXfrm>
        <a:off x="646772" y="3088419"/>
        <a:ext cx="8656570" cy="785301"/>
      </dsp:txXfrm>
    </dsp:sp>
    <dsp:sp modelId="{0027CE29-F90B-4092-9582-835D1FCF46F2}">
      <dsp:nvSpPr>
        <dsp:cNvPr id="0" name=""/>
        <dsp:cNvSpPr/>
      </dsp:nvSpPr>
      <dsp:spPr>
        <a:xfrm>
          <a:off x="60372" y="2937153"/>
          <a:ext cx="1087834" cy="1087834"/>
        </a:xfrm>
        <a:prstGeom prst="ellipse">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5EEC-85CB-4BB1-ADE4-FD2BEC90B5EB}">
      <dsp:nvSpPr>
        <dsp:cNvPr id="0" name=""/>
        <dsp:cNvSpPr/>
      </dsp:nvSpPr>
      <dsp:spPr>
        <a:xfrm>
          <a:off x="0" y="1603372"/>
          <a:ext cx="10515600" cy="1144593"/>
        </a:xfrm>
        <a:prstGeom prst="notchedRightArrow">
          <a:avLst/>
        </a:prstGeom>
        <a:solidFill>
          <a:schemeClr val="accent1">
            <a:tint val="4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dsp:style>
    </dsp:sp>
    <dsp:sp modelId="{85421C14-B39B-4373-8366-7A292367DD74}">
      <dsp:nvSpPr>
        <dsp:cNvPr id="0" name=""/>
        <dsp:cNvSpPr/>
      </dsp:nvSpPr>
      <dsp:spPr>
        <a:xfrm>
          <a:off x="2422205" y="65391"/>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kern="1200" dirty="0"/>
            <a:t>01 de abril</a:t>
          </a:r>
        </a:p>
        <a:p>
          <a:pPr lvl="0" algn="ctr" defTabSz="889000">
            <a:lnSpc>
              <a:spcPct val="90000"/>
            </a:lnSpc>
            <a:spcBef>
              <a:spcPct val="0"/>
            </a:spcBef>
            <a:spcAft>
              <a:spcPct val="35000"/>
            </a:spcAft>
          </a:pPr>
          <a:r>
            <a:rPr lang="es-CO" sz="2000" kern="1200" dirty="0"/>
            <a:t>Creación del comité COVID</a:t>
          </a:r>
        </a:p>
      </dsp:txBody>
      <dsp:txXfrm>
        <a:off x="2422205" y="65391"/>
        <a:ext cx="1818408" cy="1740535"/>
      </dsp:txXfrm>
    </dsp:sp>
    <dsp:sp modelId="{92FCE9F1-5CC4-4635-93CB-415D09FD449E}">
      <dsp:nvSpPr>
        <dsp:cNvPr id="0" name=""/>
        <dsp:cNvSpPr/>
      </dsp:nvSpPr>
      <dsp:spPr>
        <a:xfrm>
          <a:off x="404247" y="197135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9E567-E476-44C5-A20A-8DC6C4648C58}">
      <dsp:nvSpPr>
        <dsp:cNvPr id="0" name=""/>
        <dsp:cNvSpPr/>
      </dsp:nvSpPr>
      <dsp:spPr>
        <a:xfrm>
          <a:off x="376" y="114736"/>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CO" sz="2000" kern="1200" dirty="0"/>
            <a:t>13 de marzo</a:t>
          </a:r>
        </a:p>
        <a:p>
          <a:pPr lvl="0" algn="ctr" defTabSz="889000">
            <a:lnSpc>
              <a:spcPct val="90000"/>
            </a:lnSpc>
            <a:spcBef>
              <a:spcPct val="0"/>
            </a:spcBef>
            <a:spcAft>
              <a:spcPct val="35000"/>
            </a:spcAft>
          </a:pPr>
          <a:r>
            <a:rPr lang="es-CO" sz="2000" kern="1200" dirty="0"/>
            <a:t>Creación del protocolo institucional Versión 1</a:t>
          </a:r>
        </a:p>
      </dsp:txBody>
      <dsp:txXfrm>
        <a:off x="376" y="114736"/>
        <a:ext cx="1818408" cy="1740535"/>
      </dsp:txXfrm>
    </dsp:sp>
    <dsp:sp modelId="{2AC9FC7D-CDCB-4D6F-9DFB-F4502FB84197}">
      <dsp:nvSpPr>
        <dsp:cNvPr id="0" name=""/>
        <dsp:cNvSpPr/>
      </dsp:nvSpPr>
      <dsp:spPr>
        <a:xfrm>
          <a:off x="1770237"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53653-C851-44AE-B984-7BB255B7B11B}">
      <dsp:nvSpPr>
        <dsp:cNvPr id="0" name=""/>
        <dsp:cNvSpPr/>
      </dsp:nvSpPr>
      <dsp:spPr>
        <a:xfrm>
          <a:off x="1080383" y="2506631"/>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kern="1200" dirty="0"/>
            <a:t>24 de marzo </a:t>
          </a:r>
        </a:p>
        <a:p>
          <a:pPr lvl="0" algn="ctr" defTabSz="889000">
            <a:lnSpc>
              <a:spcPct val="90000"/>
            </a:lnSpc>
            <a:spcBef>
              <a:spcPct val="0"/>
            </a:spcBef>
            <a:spcAft>
              <a:spcPct val="35000"/>
            </a:spcAft>
          </a:pPr>
          <a:r>
            <a:rPr lang="es-CO" sz="2000" kern="1200" dirty="0"/>
            <a:t>Modificación del protocolo institucional Versión 2</a:t>
          </a:r>
        </a:p>
      </dsp:txBody>
      <dsp:txXfrm>
        <a:off x="1080383" y="2506631"/>
        <a:ext cx="1818408" cy="1740535"/>
      </dsp:txXfrm>
    </dsp:sp>
    <dsp:sp modelId="{15D573A8-BB96-4E92-9B30-F770D93BC2ED}">
      <dsp:nvSpPr>
        <dsp:cNvPr id="0" name=""/>
        <dsp:cNvSpPr/>
      </dsp:nvSpPr>
      <dsp:spPr>
        <a:xfrm>
          <a:off x="3069965" y="197135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ED19A-EB92-41C1-B3C8-BD31E602CCC3}">
      <dsp:nvSpPr>
        <dsp:cNvPr id="0" name=""/>
        <dsp:cNvSpPr/>
      </dsp:nvSpPr>
      <dsp:spPr>
        <a:xfrm>
          <a:off x="3863584" y="2571048"/>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CO" sz="2000" kern="1200" dirty="0"/>
            <a:t>15 mayo</a:t>
          </a:r>
        </a:p>
        <a:p>
          <a:pPr lvl="0" algn="ctr" defTabSz="889000">
            <a:lnSpc>
              <a:spcPct val="90000"/>
            </a:lnSpc>
            <a:spcBef>
              <a:spcPct val="0"/>
            </a:spcBef>
            <a:spcAft>
              <a:spcPct val="35000"/>
            </a:spcAft>
          </a:pPr>
          <a:r>
            <a:rPr lang="es-CO" sz="2000" kern="1200" dirty="0"/>
            <a:t>Apertura de programas ambulatorios por tele consulta.</a:t>
          </a:r>
        </a:p>
      </dsp:txBody>
      <dsp:txXfrm>
        <a:off x="3863584" y="2571048"/>
        <a:ext cx="1818408" cy="1740535"/>
      </dsp:txXfrm>
    </dsp:sp>
    <dsp:sp modelId="{F18CC008-CE60-4DDE-8AF6-CC122FBDE1B4}">
      <dsp:nvSpPr>
        <dsp:cNvPr id="0" name=""/>
        <dsp:cNvSpPr/>
      </dsp:nvSpPr>
      <dsp:spPr>
        <a:xfrm>
          <a:off x="4581729" y="1931598"/>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65D31-FF3D-4D71-B005-3E7DEFCF4249}">
      <dsp:nvSpPr>
        <dsp:cNvPr id="0" name=""/>
        <dsp:cNvSpPr/>
      </dsp:nvSpPr>
      <dsp:spPr>
        <a:xfrm>
          <a:off x="5257794" y="41320"/>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kern="1200" dirty="0"/>
            <a:t>01 de junio</a:t>
          </a:r>
        </a:p>
        <a:p>
          <a:pPr lvl="0" algn="ctr" defTabSz="889000">
            <a:lnSpc>
              <a:spcPct val="90000"/>
            </a:lnSpc>
            <a:spcBef>
              <a:spcPct val="0"/>
            </a:spcBef>
            <a:spcAft>
              <a:spcPct val="35000"/>
            </a:spcAft>
          </a:pPr>
          <a:r>
            <a:rPr lang="es-CO" sz="2000" kern="1200" dirty="0"/>
            <a:t>Modificación del protocolo institucional Versión 3</a:t>
          </a:r>
        </a:p>
      </dsp:txBody>
      <dsp:txXfrm>
        <a:off x="5257794" y="41320"/>
        <a:ext cx="1818408" cy="1740535"/>
      </dsp:txXfrm>
    </dsp:sp>
    <dsp:sp modelId="{B85FA3CB-F6E4-486D-9186-7E9AA781BC8A}">
      <dsp:nvSpPr>
        <dsp:cNvPr id="0" name=""/>
        <dsp:cNvSpPr/>
      </dsp:nvSpPr>
      <dsp:spPr>
        <a:xfrm>
          <a:off x="597422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241A8D-09F7-43CA-AD74-642778E4D6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EFEE63A4-24F1-4D32-8A34-FB2441477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73D9CBF9-BB3F-40AA-9A99-D8F6FAFCB731}"/>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25724649-559A-4C94-824C-C23C5C78F90B}"/>
              </a:ext>
            </a:extLst>
          </p:cNvPr>
          <p:cNvSpPr>
            <a:spLocks noGrp="1"/>
          </p:cNvSpPr>
          <p:nvPr>
            <p:ph type="ftr" sz="quarter" idx="11"/>
          </p:nvPr>
        </p:nvSpPr>
        <p:spPr/>
        <p:txBody>
          <a:bodyPr/>
          <a:lstStyle/>
          <a:p>
            <a:endParaRPr lang="es-CO">
              <a:uFillTx/>
            </a:endParaRPr>
          </a:p>
        </p:txBody>
      </p:sp>
      <p:sp>
        <p:nvSpPr>
          <p:cNvPr id="6" name="Marcador de número de diapositiva 5">
            <a:extLst>
              <a:ext uri="{FF2B5EF4-FFF2-40B4-BE49-F238E27FC236}">
                <a16:creationId xmlns:a16="http://schemas.microsoft.com/office/drawing/2014/main" xmlns="" id="{ECD923E9-3ACB-45F2-9E98-96900F430815}"/>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38111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301C68-54E4-4DD8-B9DA-1A4BF721C80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F04444A7-CE47-4160-B773-C9E1EE57077C}"/>
              </a:ext>
            </a:extLst>
          </p:cNvPr>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C8C7DF1-8848-454A-8B0B-C399F73F8FFA}"/>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5A31C833-0024-4576-AE6E-174F5F430B20}"/>
              </a:ext>
            </a:extLst>
          </p:cNvPr>
          <p:cNvSpPr>
            <a:spLocks noGrp="1"/>
          </p:cNvSpPr>
          <p:nvPr>
            <p:ph type="ftr" sz="quarter" idx="11"/>
          </p:nvPr>
        </p:nvSpPr>
        <p:spPr/>
        <p:txBody>
          <a:bodyPr/>
          <a:lstStyle/>
          <a:p>
            <a:endParaRPr lang="es-CO">
              <a:uFillTx/>
            </a:endParaRPr>
          </a:p>
        </p:txBody>
      </p:sp>
      <p:sp>
        <p:nvSpPr>
          <p:cNvPr id="6" name="Marcador de número de diapositiva 5">
            <a:extLst>
              <a:ext uri="{FF2B5EF4-FFF2-40B4-BE49-F238E27FC236}">
                <a16:creationId xmlns:a16="http://schemas.microsoft.com/office/drawing/2014/main" xmlns="" id="{F64492BB-6B14-47EF-B3F8-448B873541DA}"/>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12720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519753F-2BF2-4322-AE1B-80CE1AA9C04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2CF6FF0-BA34-497D-8F01-F680854FE0B9}"/>
              </a:ext>
            </a:extLst>
          </p:cNvPr>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16B34BAC-2DE3-4A43-85E1-85A443A9E348}"/>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5FA3A7CE-7297-4348-9869-96EC9419D220}"/>
              </a:ext>
            </a:extLst>
          </p:cNvPr>
          <p:cNvSpPr>
            <a:spLocks noGrp="1"/>
          </p:cNvSpPr>
          <p:nvPr>
            <p:ph type="ftr" sz="quarter" idx="11"/>
          </p:nvPr>
        </p:nvSpPr>
        <p:spPr/>
        <p:txBody>
          <a:bodyPr/>
          <a:lstStyle/>
          <a:p>
            <a:endParaRPr lang="es-CO">
              <a:uFillTx/>
            </a:endParaRPr>
          </a:p>
        </p:txBody>
      </p:sp>
      <p:sp>
        <p:nvSpPr>
          <p:cNvPr id="6" name="Marcador de número de diapositiva 5">
            <a:extLst>
              <a:ext uri="{FF2B5EF4-FFF2-40B4-BE49-F238E27FC236}">
                <a16:creationId xmlns:a16="http://schemas.microsoft.com/office/drawing/2014/main" xmlns="" id="{8BB438BD-6C77-4B3B-B887-E5D2A2675623}"/>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425543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95C5F5-DC0E-44AB-99DA-A5716C65DA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59CB291-3DD6-4ADB-8B63-56BBF6E06824}"/>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403EE0A-8573-4013-B85E-F1A0BEA77180}"/>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EA92E5D6-8AE4-4F97-9332-545583BF6AE4}"/>
              </a:ext>
            </a:extLst>
          </p:cNvPr>
          <p:cNvSpPr>
            <a:spLocks noGrp="1"/>
          </p:cNvSpPr>
          <p:nvPr>
            <p:ph type="ftr" sz="quarter" idx="11"/>
          </p:nvPr>
        </p:nvSpPr>
        <p:spPr/>
        <p:txBody>
          <a:bodyPr/>
          <a:lstStyle/>
          <a:p>
            <a:endParaRPr lang="es-CO">
              <a:uFillTx/>
            </a:endParaRPr>
          </a:p>
        </p:txBody>
      </p:sp>
      <p:sp>
        <p:nvSpPr>
          <p:cNvPr id="6" name="Marcador de número de diapositiva 5">
            <a:extLst>
              <a:ext uri="{FF2B5EF4-FFF2-40B4-BE49-F238E27FC236}">
                <a16:creationId xmlns:a16="http://schemas.microsoft.com/office/drawing/2014/main" xmlns="" id="{BD8AA4C0-7109-4A71-84BC-77E40FDB063C}"/>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129062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26721E-90B5-48A8-89CD-9AE1237FFF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5C616AAB-55CD-41A9-8289-2A124792A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xmlns="" id="{C3C8C84B-D0A7-4D82-A181-062CF303D581}"/>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36D538B8-661B-4E40-BD12-3F735B499166}"/>
              </a:ext>
            </a:extLst>
          </p:cNvPr>
          <p:cNvSpPr>
            <a:spLocks noGrp="1"/>
          </p:cNvSpPr>
          <p:nvPr>
            <p:ph type="ftr" sz="quarter" idx="11"/>
          </p:nvPr>
        </p:nvSpPr>
        <p:spPr/>
        <p:txBody>
          <a:bodyPr/>
          <a:lstStyle/>
          <a:p>
            <a:endParaRPr lang="es-CO">
              <a:uFillTx/>
            </a:endParaRPr>
          </a:p>
        </p:txBody>
      </p:sp>
      <p:sp>
        <p:nvSpPr>
          <p:cNvPr id="6" name="Marcador de número de diapositiva 5">
            <a:extLst>
              <a:ext uri="{FF2B5EF4-FFF2-40B4-BE49-F238E27FC236}">
                <a16:creationId xmlns:a16="http://schemas.microsoft.com/office/drawing/2014/main" xmlns="" id="{AD96760A-9D55-44E3-A51A-2921E152BA98}"/>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231656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56A2C4-5429-4859-8296-12C9E0932B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29D03FC-2D2B-4C37-A1BE-0F3087A3FF86}"/>
              </a:ext>
            </a:extLst>
          </p:cNvPr>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F65B90A3-8FA0-422E-A849-3765C86DA03F}"/>
              </a:ext>
            </a:extLst>
          </p:cNvPr>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A1DCB1F6-0F11-4E7B-8D5D-0525669031E1}"/>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6" name="Marcador de pie de página 5">
            <a:extLst>
              <a:ext uri="{FF2B5EF4-FFF2-40B4-BE49-F238E27FC236}">
                <a16:creationId xmlns:a16="http://schemas.microsoft.com/office/drawing/2014/main" xmlns="" id="{A6534E3D-0B3B-4CCC-A3ED-7D596114FE9D}"/>
              </a:ext>
            </a:extLst>
          </p:cNvPr>
          <p:cNvSpPr>
            <a:spLocks noGrp="1"/>
          </p:cNvSpPr>
          <p:nvPr>
            <p:ph type="ftr" sz="quarter" idx="11"/>
          </p:nvPr>
        </p:nvSpPr>
        <p:spPr/>
        <p:txBody>
          <a:bodyPr/>
          <a:lstStyle/>
          <a:p>
            <a:endParaRPr lang="es-CO">
              <a:uFillTx/>
            </a:endParaRPr>
          </a:p>
        </p:txBody>
      </p:sp>
      <p:sp>
        <p:nvSpPr>
          <p:cNvPr id="7" name="Marcador de número de diapositiva 6">
            <a:extLst>
              <a:ext uri="{FF2B5EF4-FFF2-40B4-BE49-F238E27FC236}">
                <a16:creationId xmlns:a16="http://schemas.microsoft.com/office/drawing/2014/main" xmlns="" id="{2EFC8AF4-D6B6-4C60-B1A3-F5BF064B9063}"/>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42089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3093B-B309-4E6B-9211-65DBFB7108E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9D751532-12F4-4CE4-B542-D30BAD96C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a:extLst>
              <a:ext uri="{FF2B5EF4-FFF2-40B4-BE49-F238E27FC236}">
                <a16:creationId xmlns:a16="http://schemas.microsoft.com/office/drawing/2014/main" xmlns="" id="{93CD774D-3EA3-45D7-BB21-0E7D4C682354}"/>
              </a:ext>
            </a:extLst>
          </p:cNvPr>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3790D29D-1034-4A96-9AB3-ADAD4AB81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a:extLst>
              <a:ext uri="{FF2B5EF4-FFF2-40B4-BE49-F238E27FC236}">
                <a16:creationId xmlns:a16="http://schemas.microsoft.com/office/drawing/2014/main" xmlns="" id="{7A321D64-9CE1-4116-8701-BD8631C8C6A3}"/>
              </a:ext>
            </a:extLst>
          </p:cNvPr>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9BC02761-87DA-4D6E-B1F3-D86F53D15C7F}"/>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8" name="Marcador de pie de página 7">
            <a:extLst>
              <a:ext uri="{FF2B5EF4-FFF2-40B4-BE49-F238E27FC236}">
                <a16:creationId xmlns:a16="http://schemas.microsoft.com/office/drawing/2014/main" xmlns="" id="{3F3ACF93-5BFD-46DF-A783-44655BEE016D}"/>
              </a:ext>
            </a:extLst>
          </p:cNvPr>
          <p:cNvSpPr>
            <a:spLocks noGrp="1"/>
          </p:cNvSpPr>
          <p:nvPr>
            <p:ph type="ftr" sz="quarter" idx="11"/>
          </p:nvPr>
        </p:nvSpPr>
        <p:spPr/>
        <p:txBody>
          <a:bodyPr/>
          <a:lstStyle/>
          <a:p>
            <a:endParaRPr lang="es-CO">
              <a:uFillTx/>
            </a:endParaRPr>
          </a:p>
        </p:txBody>
      </p:sp>
      <p:sp>
        <p:nvSpPr>
          <p:cNvPr id="9" name="Marcador de número de diapositiva 8">
            <a:extLst>
              <a:ext uri="{FF2B5EF4-FFF2-40B4-BE49-F238E27FC236}">
                <a16:creationId xmlns:a16="http://schemas.microsoft.com/office/drawing/2014/main" xmlns="" id="{D648DACD-2DB1-4CB8-B93B-BE6D02BDD2D4}"/>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181879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B71B97-45C1-4ED4-810B-DE98A3840D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795E8C12-C000-40C8-A5ED-DE0B52A5F9F0}"/>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4" name="Marcador de pie de página 3">
            <a:extLst>
              <a:ext uri="{FF2B5EF4-FFF2-40B4-BE49-F238E27FC236}">
                <a16:creationId xmlns:a16="http://schemas.microsoft.com/office/drawing/2014/main" xmlns="" id="{641AE20D-4FF5-495F-B07D-1C00C2569BAD}"/>
              </a:ext>
            </a:extLst>
          </p:cNvPr>
          <p:cNvSpPr>
            <a:spLocks noGrp="1"/>
          </p:cNvSpPr>
          <p:nvPr>
            <p:ph type="ftr" sz="quarter" idx="11"/>
          </p:nvPr>
        </p:nvSpPr>
        <p:spPr/>
        <p:txBody>
          <a:bodyPr/>
          <a:lstStyle/>
          <a:p>
            <a:endParaRPr lang="es-CO">
              <a:uFillTx/>
            </a:endParaRPr>
          </a:p>
        </p:txBody>
      </p:sp>
      <p:sp>
        <p:nvSpPr>
          <p:cNvPr id="5" name="Marcador de número de diapositiva 4">
            <a:extLst>
              <a:ext uri="{FF2B5EF4-FFF2-40B4-BE49-F238E27FC236}">
                <a16:creationId xmlns:a16="http://schemas.microsoft.com/office/drawing/2014/main" xmlns="" id="{F0E8E4D5-F8C5-478C-8F05-54E0FE4B3F3D}"/>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58936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6078721-B477-413A-B2D6-BA44679D1621}"/>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3" name="Marcador de pie de página 2">
            <a:extLst>
              <a:ext uri="{FF2B5EF4-FFF2-40B4-BE49-F238E27FC236}">
                <a16:creationId xmlns:a16="http://schemas.microsoft.com/office/drawing/2014/main" xmlns="" id="{85C2AF2E-CFFE-4E14-BF7B-690A2873E05D}"/>
              </a:ext>
            </a:extLst>
          </p:cNvPr>
          <p:cNvSpPr>
            <a:spLocks noGrp="1"/>
          </p:cNvSpPr>
          <p:nvPr>
            <p:ph type="ftr" sz="quarter" idx="11"/>
          </p:nvPr>
        </p:nvSpPr>
        <p:spPr/>
        <p:txBody>
          <a:bodyPr/>
          <a:lstStyle/>
          <a:p>
            <a:endParaRPr lang="es-CO">
              <a:uFillTx/>
            </a:endParaRPr>
          </a:p>
        </p:txBody>
      </p:sp>
      <p:sp>
        <p:nvSpPr>
          <p:cNvPr id="4" name="Marcador de número de diapositiva 3">
            <a:extLst>
              <a:ext uri="{FF2B5EF4-FFF2-40B4-BE49-F238E27FC236}">
                <a16:creationId xmlns:a16="http://schemas.microsoft.com/office/drawing/2014/main" xmlns="" id="{B5305AD6-AD16-4CA0-B4CD-75BFB02D8101}"/>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416542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401E95-1CCE-4DBD-B319-D9FCB4A176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EE6AE9EC-C281-476A-8805-8BB9DB0DC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17E23070-AE07-45A1-9097-E5DDE9C16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xmlns="" id="{996C21F9-F3AE-40CC-BC1C-BF78DBCF6066}"/>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6" name="Marcador de pie de página 5">
            <a:extLst>
              <a:ext uri="{FF2B5EF4-FFF2-40B4-BE49-F238E27FC236}">
                <a16:creationId xmlns:a16="http://schemas.microsoft.com/office/drawing/2014/main" xmlns="" id="{64BE32A3-A83F-4973-8DE9-F44AFB0F6FF3}"/>
              </a:ext>
            </a:extLst>
          </p:cNvPr>
          <p:cNvSpPr>
            <a:spLocks noGrp="1"/>
          </p:cNvSpPr>
          <p:nvPr>
            <p:ph type="ftr" sz="quarter" idx="11"/>
          </p:nvPr>
        </p:nvSpPr>
        <p:spPr/>
        <p:txBody>
          <a:bodyPr/>
          <a:lstStyle/>
          <a:p>
            <a:endParaRPr lang="es-CO">
              <a:uFillTx/>
            </a:endParaRPr>
          </a:p>
        </p:txBody>
      </p:sp>
      <p:sp>
        <p:nvSpPr>
          <p:cNvPr id="7" name="Marcador de número de diapositiva 6">
            <a:extLst>
              <a:ext uri="{FF2B5EF4-FFF2-40B4-BE49-F238E27FC236}">
                <a16:creationId xmlns:a16="http://schemas.microsoft.com/office/drawing/2014/main" xmlns="" id="{0783ED5F-D2A3-456D-82D5-A20947444199}"/>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247908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BA7A93-216C-4743-BA34-75C6A3720B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D7735A81-D124-4F2F-8301-B7C4EC90E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xmlns="" id="{B110C30A-8399-47D5-B921-E9EAFB105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xmlns="" id="{54E9E4D2-BFA7-4233-8F83-2DABC5EF5422}"/>
              </a:ext>
            </a:extLst>
          </p:cNvPr>
          <p:cNvSpPr>
            <a:spLocks noGrp="1"/>
          </p:cNvSpPr>
          <p:nvPr>
            <p:ph type="dt" sz="half" idx="10"/>
          </p:nvPr>
        </p:nvSpPr>
        <p:spPr/>
        <p:txBody>
          <a:bodyPr/>
          <a:lstStyle/>
          <a:p>
            <a:fld id="{DC4C78BE-72F1-4FD7-83C0-5C06AE76FCEC}" type="datetimeFigureOut">
              <a:rPr lang="es-CO" smtClean="0">
                <a:uFillTx/>
              </a:rPr>
              <a:t>20/04/21</a:t>
            </a:fld>
            <a:endParaRPr lang="es-CO">
              <a:uFillTx/>
            </a:endParaRPr>
          </a:p>
        </p:txBody>
      </p:sp>
      <p:sp>
        <p:nvSpPr>
          <p:cNvPr id="6" name="Marcador de pie de página 5">
            <a:extLst>
              <a:ext uri="{FF2B5EF4-FFF2-40B4-BE49-F238E27FC236}">
                <a16:creationId xmlns:a16="http://schemas.microsoft.com/office/drawing/2014/main" xmlns="" id="{4A2B2848-8603-4316-9A02-BA91C38377A2}"/>
              </a:ext>
            </a:extLst>
          </p:cNvPr>
          <p:cNvSpPr>
            <a:spLocks noGrp="1"/>
          </p:cNvSpPr>
          <p:nvPr>
            <p:ph type="ftr" sz="quarter" idx="11"/>
          </p:nvPr>
        </p:nvSpPr>
        <p:spPr/>
        <p:txBody>
          <a:bodyPr/>
          <a:lstStyle/>
          <a:p>
            <a:endParaRPr lang="es-CO">
              <a:uFillTx/>
            </a:endParaRPr>
          </a:p>
        </p:txBody>
      </p:sp>
      <p:sp>
        <p:nvSpPr>
          <p:cNvPr id="7" name="Marcador de número de diapositiva 6">
            <a:extLst>
              <a:ext uri="{FF2B5EF4-FFF2-40B4-BE49-F238E27FC236}">
                <a16:creationId xmlns:a16="http://schemas.microsoft.com/office/drawing/2014/main" xmlns="" id="{4548A37F-1681-42B1-A98F-A991EEE6A6DD}"/>
              </a:ext>
            </a:extLst>
          </p:cNvPr>
          <p:cNvSpPr>
            <a:spLocks noGrp="1"/>
          </p:cNvSpPr>
          <p:nvPr>
            <p:ph type="sldNum" sz="quarter" idx="12"/>
          </p:nvPr>
        </p:nvSpPr>
        <p:spPr/>
        <p:txBody>
          <a:body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23091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6B243B0-066A-4011-9810-A9AD52A44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24C566A2-CC68-4A5B-8C29-9FFAA5B8F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8E4E901B-DDA9-4410-8DCF-262A178B2D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C78BE-72F1-4FD7-83C0-5C06AE76FCEC}" type="datetimeFigureOut">
              <a:rPr lang="es-CO" smtClean="0">
                <a:uFillTx/>
              </a:rPr>
              <a:t>20/04/21</a:t>
            </a:fld>
            <a:endParaRPr lang="es-CO">
              <a:uFillTx/>
            </a:endParaRPr>
          </a:p>
        </p:txBody>
      </p:sp>
      <p:sp>
        <p:nvSpPr>
          <p:cNvPr id="5" name="Marcador de pie de página 4">
            <a:extLst>
              <a:ext uri="{FF2B5EF4-FFF2-40B4-BE49-F238E27FC236}">
                <a16:creationId xmlns:a16="http://schemas.microsoft.com/office/drawing/2014/main" xmlns="" id="{8EB7FD4D-7C06-4504-B54D-DCC9E8322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uFillTx/>
            </a:endParaRPr>
          </a:p>
        </p:txBody>
      </p:sp>
      <p:sp>
        <p:nvSpPr>
          <p:cNvPr id="6" name="Marcador de número de diapositiva 5">
            <a:extLst>
              <a:ext uri="{FF2B5EF4-FFF2-40B4-BE49-F238E27FC236}">
                <a16:creationId xmlns:a16="http://schemas.microsoft.com/office/drawing/2014/main" xmlns="" id="{AACB74F9-E9A0-4923-83D1-5498539B7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8565-0782-40CC-9EE1-EC9A23EC5236}" type="slidenum">
              <a:rPr lang="es-CO" smtClean="0">
                <a:uFillTx/>
              </a:rPr>
              <a:t>‹Nº›</a:t>
            </a:fld>
            <a:endParaRPr lang="es-CO">
              <a:uFillTx/>
            </a:endParaRPr>
          </a:p>
        </p:txBody>
      </p:sp>
    </p:spTree>
    <p:extLst>
      <p:ext uri="{BB962C8B-B14F-4D97-AF65-F5344CB8AC3E}">
        <p14:creationId xmlns:p14="http://schemas.microsoft.com/office/powerpoint/2010/main" val="2162068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xml"/><Relationship Id="rId5" Type="http://schemas.openxmlformats.org/officeDocument/2006/relationships/chart" Target="../charts/chart26.xml"/><Relationship Id="rId4" Type="http://schemas.openxmlformats.org/officeDocument/2006/relationships/chart" Target="../charts/chart25.xml"/></Relationships>
</file>

<file path=ppt/slides/_rels/slide6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chart" Target="../charts/chart29.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064F704B-832D-40A3-ADE4-67580B3ACE76}"/>
              </a:ext>
            </a:extLst>
          </p:cNvPr>
          <p:cNvSpPr txBox="1">
            <a:spLocks/>
          </p:cNvSpPr>
          <p:nvPr/>
        </p:nvSpPr>
        <p:spPr>
          <a:xfrm>
            <a:off x="1523190" y="1178580"/>
            <a:ext cx="9145619" cy="17815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002060"/>
                </a:solidFill>
                <a:latin typeface="Cooper Black" panose="0208090404030B020404" pitchFamily="18" charset="0"/>
              </a:rPr>
              <a:t>AUDIENCIA PUBLICA  DE RENDICION DE CUENTAS  VIGENCIA 2020</a:t>
            </a:r>
            <a:endParaRPr lang="es-CO" sz="3200" b="1" dirty="0">
              <a:solidFill>
                <a:srgbClr val="002060"/>
              </a:solidFill>
              <a:latin typeface="Cooper Black" panose="0208090404030B020404" pitchFamily="18" charset="0"/>
            </a:endParaRPr>
          </a:p>
        </p:txBody>
      </p:sp>
      <p:sp>
        <p:nvSpPr>
          <p:cNvPr id="4" name="Título 5">
            <a:extLst>
              <a:ext uri="{FF2B5EF4-FFF2-40B4-BE49-F238E27FC236}">
                <a16:creationId xmlns:a16="http://schemas.microsoft.com/office/drawing/2014/main" xmlns="" id="{ACB95B08-79C4-4769-BAFA-1C6B15253010}"/>
              </a:ext>
            </a:extLst>
          </p:cNvPr>
          <p:cNvSpPr txBox="1">
            <a:spLocks/>
          </p:cNvSpPr>
          <p:nvPr/>
        </p:nvSpPr>
        <p:spPr>
          <a:xfrm>
            <a:off x="2689967" y="3897847"/>
            <a:ext cx="6520295" cy="8596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rgbClr val="002060"/>
                </a:solidFill>
                <a:latin typeface="Cooper Black" panose="0208090404030B020404" pitchFamily="18" charset="0"/>
              </a:rPr>
              <a:t>MARIA PATRICIA FIGUEREDO MACIAS</a:t>
            </a:r>
          </a:p>
          <a:p>
            <a:pPr algn="ctr"/>
            <a:r>
              <a:rPr lang="es-MX" sz="2000" b="1" dirty="0">
                <a:solidFill>
                  <a:srgbClr val="002060"/>
                </a:solidFill>
                <a:latin typeface="Cooper Black" panose="0208090404030B020404" pitchFamily="18" charset="0"/>
              </a:rPr>
              <a:t>GERENTE  HLP PIEDECUESTA</a:t>
            </a:r>
          </a:p>
          <a:p>
            <a:pPr algn="ctr"/>
            <a:r>
              <a:rPr lang="es-MX" sz="2000" b="1" dirty="0">
                <a:solidFill>
                  <a:srgbClr val="002060"/>
                </a:solidFill>
                <a:latin typeface="Cooper Black" panose="0208090404030B020404" pitchFamily="18" charset="0"/>
              </a:rPr>
              <a:t>2020- 2024</a:t>
            </a:r>
            <a:endParaRPr lang="es-CO" sz="2000" b="1" dirty="0">
              <a:solidFill>
                <a:srgbClr val="002060"/>
              </a:solidFill>
              <a:latin typeface="Cooper Black" panose="0208090404030B020404" pitchFamily="18" charset="0"/>
            </a:endParaRPr>
          </a:p>
        </p:txBody>
      </p:sp>
    </p:spTree>
    <p:extLst>
      <p:ext uri="{BB962C8B-B14F-4D97-AF65-F5344CB8AC3E}">
        <p14:creationId xmlns:p14="http://schemas.microsoft.com/office/powerpoint/2010/main" val="225506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xmlns="" id="{36FB8FE5-BF6E-4E71-9305-BE5B73B84117}"/>
              </a:ext>
            </a:extLst>
          </p:cNvPr>
          <p:cNvGraphicFramePr/>
          <p:nvPr>
            <p:extLst>
              <p:ext uri="{D42A27DB-BD31-4B8C-83A1-F6EECF244321}">
                <p14:modId xmlns:p14="http://schemas.microsoft.com/office/powerpoint/2010/main" val="2254684601"/>
              </p:ext>
            </p:extLst>
          </p:nvPr>
        </p:nvGraphicFramePr>
        <p:xfrm>
          <a:off x="2032000" y="719667"/>
          <a:ext cx="8128000" cy="337525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xmlns="" id="{B4EA9319-0E8D-49FE-A2A7-98F54F884560}"/>
              </a:ext>
            </a:extLst>
          </p:cNvPr>
          <p:cNvSpPr txBox="1">
            <a:spLocks/>
          </p:cNvSpPr>
          <p:nvPr/>
        </p:nvSpPr>
        <p:spPr>
          <a:xfrm>
            <a:off x="732182" y="4290594"/>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las consultas de crecimiento y desarrollo en el 2019 ,en relación al año 2020 , debido a la situación que vivió el país con la llegada de la pandemia  de la covid 19 , se  tuvieron que cerrar algunos servicios para cumplir con el distanciamiento social, lo que tuvo gran impacto en nuestra productividad, esta población con la pandemia fue mucho mas restringida en prestación de los servicios por lo cual en el 2020  se logro muy gradualmente estos controles por la población a la cual se prestaba este servicio.</a:t>
            </a:r>
            <a:endParaRPr lang="es-CO" sz="1800" dirty="0"/>
          </a:p>
        </p:txBody>
      </p:sp>
    </p:spTree>
    <p:extLst>
      <p:ext uri="{BB962C8B-B14F-4D97-AF65-F5344CB8AC3E}">
        <p14:creationId xmlns:p14="http://schemas.microsoft.com/office/powerpoint/2010/main" val="41770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53EE7226-121E-4A0D-B831-1287D716A23C}"/>
              </a:ext>
            </a:extLst>
          </p:cNvPr>
          <p:cNvGraphicFramePr/>
          <p:nvPr>
            <p:extLst>
              <p:ext uri="{D42A27DB-BD31-4B8C-83A1-F6EECF244321}">
                <p14:modId xmlns:p14="http://schemas.microsoft.com/office/powerpoint/2010/main" val="2249109187"/>
              </p:ext>
            </p:extLst>
          </p:nvPr>
        </p:nvGraphicFramePr>
        <p:xfrm>
          <a:off x="2032000" y="719666"/>
          <a:ext cx="8128000" cy="345476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35CBE2C5-7297-4EAC-A1E2-DDD8D64D9C09}"/>
              </a:ext>
            </a:extLst>
          </p:cNvPr>
          <p:cNvSpPr txBox="1">
            <a:spLocks/>
          </p:cNvSpPr>
          <p:nvPr/>
        </p:nvSpPr>
        <p:spPr>
          <a:xfrm>
            <a:off x="732182" y="4290594"/>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las consultas de adulto sano en el 2019 ,en relación al año 2020  debido a la situación que vivió el país con la llegada de la pandemia  de la covid 19 , se  tuvieron que cerrar algunos servicios para cumplir con el distanciamiento social, lo que tuvo gran impacto en nuestra productividad, esta población con la pandemia fue mucho mas restringida en prestación de los servicios por lo cual en el 2020  se logro muy gradualmente estos controles por la población a la cual se prestaba este servicio</a:t>
            </a:r>
            <a:endParaRPr lang="es-CO" sz="1800" dirty="0"/>
          </a:p>
        </p:txBody>
      </p:sp>
    </p:spTree>
    <p:extLst>
      <p:ext uri="{BB962C8B-B14F-4D97-AF65-F5344CB8AC3E}">
        <p14:creationId xmlns:p14="http://schemas.microsoft.com/office/powerpoint/2010/main" val="371819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03E942F8-E497-4E35-AA8D-F0C7AD2746FF}"/>
              </a:ext>
            </a:extLst>
          </p:cNvPr>
          <p:cNvGraphicFramePr/>
          <p:nvPr>
            <p:extLst>
              <p:ext uri="{D42A27DB-BD31-4B8C-83A1-F6EECF244321}">
                <p14:modId xmlns:p14="http://schemas.microsoft.com/office/powerpoint/2010/main" val="980774687"/>
              </p:ext>
            </p:extLst>
          </p:nvPr>
        </p:nvGraphicFramePr>
        <p:xfrm>
          <a:off x="2241826" y="613648"/>
          <a:ext cx="7392505" cy="3322247"/>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22C35DFD-1BA0-4A5A-AFB3-830C1444B949}"/>
              </a:ext>
            </a:extLst>
          </p:cNvPr>
          <p:cNvSpPr txBox="1">
            <a:spLocks/>
          </p:cNvSpPr>
          <p:nvPr/>
        </p:nvSpPr>
        <p:spPr>
          <a:xfrm>
            <a:off x="732182" y="4290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las consultas de adulto sano en el 2019 ,en relación al año 2020  debido a la situación que vivió el país con la llegada de la pandemia  de la covid 19 , se  tuvieron que cerrar algunos servicios para cumplir con el distanciamiento social, lo que tuvo gran impacto en nuestra productividad fue muy poco lo que se logro captar  por miedo al rechazo a instituciones de salud.</a:t>
            </a:r>
            <a:endParaRPr lang="es-CO" sz="1800" dirty="0"/>
          </a:p>
        </p:txBody>
      </p:sp>
    </p:spTree>
    <p:extLst>
      <p:ext uri="{BB962C8B-B14F-4D97-AF65-F5344CB8AC3E}">
        <p14:creationId xmlns:p14="http://schemas.microsoft.com/office/powerpoint/2010/main" val="83658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4F4A61B0-703E-40BB-99C8-B9EC3DB5B50D}"/>
              </a:ext>
            </a:extLst>
          </p:cNvPr>
          <p:cNvGraphicFramePr/>
          <p:nvPr>
            <p:extLst>
              <p:ext uri="{D42A27DB-BD31-4B8C-83A1-F6EECF244321}">
                <p14:modId xmlns:p14="http://schemas.microsoft.com/office/powerpoint/2010/main" val="1223932581"/>
              </p:ext>
            </p:extLst>
          </p:nvPr>
        </p:nvGraphicFramePr>
        <p:xfrm>
          <a:off x="2177774" y="653405"/>
          <a:ext cx="7324035" cy="3905342"/>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707196CC-1746-4928-8C87-9CA6E26C6E35}"/>
              </a:ext>
            </a:extLst>
          </p:cNvPr>
          <p:cNvSpPr txBox="1">
            <a:spLocks/>
          </p:cNvSpPr>
          <p:nvPr/>
        </p:nvSpPr>
        <p:spPr>
          <a:xfrm>
            <a:off x="718930" y="4674907"/>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las consultas de planificación familiar en el 2020 ,en relación al año 2019  debido a la situación que vivió el país con la llegada de la pandemia  de la covid 19 , se  tuvieron que cerrar algunos servicios para cumplir con el distanciamiento social, lo que tuvo gran impacto en nuestra productividad , la igual  algunos métodos de planificación fueron descontinuados por las farmacéuticas por la misma situación vivida con la pandemia al no entrar al país la molécula para generar dichos métodos , por lo tanto nos vimos mas afectados ,por el cambio de método que se debió generar en algunas usuarias y otras que no desearon hacerlo y prefirieron desistir de la planificación familiar.</a:t>
            </a:r>
            <a:endParaRPr lang="es-CO" sz="1800" dirty="0"/>
          </a:p>
        </p:txBody>
      </p:sp>
    </p:spTree>
    <p:extLst>
      <p:ext uri="{BB962C8B-B14F-4D97-AF65-F5344CB8AC3E}">
        <p14:creationId xmlns:p14="http://schemas.microsoft.com/office/powerpoint/2010/main" val="298106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7221A57D-28FB-46DC-AE9D-831A9FA43879}"/>
              </a:ext>
            </a:extLst>
          </p:cNvPr>
          <p:cNvGraphicFramePr/>
          <p:nvPr>
            <p:extLst>
              <p:ext uri="{D42A27DB-BD31-4B8C-83A1-F6EECF244321}">
                <p14:modId xmlns:p14="http://schemas.microsoft.com/office/powerpoint/2010/main" val="3856111245"/>
              </p:ext>
            </p:extLst>
          </p:nvPr>
        </p:nvGraphicFramePr>
        <p:xfrm>
          <a:off x="2056295" y="198783"/>
          <a:ext cx="8079409" cy="4028661"/>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5CE3981D-6D30-4E39-B03C-AFBBF63C1238}"/>
              </a:ext>
            </a:extLst>
          </p:cNvPr>
          <p:cNvSpPr txBox="1">
            <a:spLocks/>
          </p:cNvSpPr>
          <p:nvPr/>
        </p:nvSpPr>
        <p:spPr>
          <a:xfrm>
            <a:off x="559904" y="435685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las consultas de control prenatal en el 2019 ,en relación al año 2020  debido a la situación que vivió el país con la llegada de la pandemia  de la covid 19 , se  tuvieron que modificar  algunos servicios en este caso las gestantes de bajo riesgo obstétrico cambiaron  a telemedicina y fue algo nuevo para ellas y difíciles de adherir al programa y de igual manera difícil su captación antes de las 10 semanas de gestación por miedo al contagio al asistir a una institución de salud , mas sin embargo poco a poco se fueron  adhiriendo al programa y a l final de 2020 inicio la mejora en la captación antes de las 10 semanas de gestación.</a:t>
            </a:r>
            <a:endParaRPr lang="es-CO" sz="1800" dirty="0"/>
          </a:p>
        </p:txBody>
      </p:sp>
    </p:spTree>
    <p:extLst>
      <p:ext uri="{BB962C8B-B14F-4D97-AF65-F5344CB8AC3E}">
        <p14:creationId xmlns:p14="http://schemas.microsoft.com/office/powerpoint/2010/main" val="386960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xmlns="" id="{880FDE20-BE8E-41C9-B17F-0E3276B9218D}"/>
              </a:ext>
            </a:extLst>
          </p:cNvPr>
          <p:cNvGraphicFramePr/>
          <p:nvPr>
            <p:extLst>
              <p:ext uri="{D42A27DB-BD31-4B8C-83A1-F6EECF244321}">
                <p14:modId xmlns:p14="http://schemas.microsoft.com/office/powerpoint/2010/main" val="1335112259"/>
              </p:ext>
            </p:extLst>
          </p:nvPr>
        </p:nvGraphicFramePr>
        <p:xfrm>
          <a:off x="2032000" y="719666"/>
          <a:ext cx="7363791" cy="364029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0F1BEBFD-F96A-49BB-A2E7-1AF336C863F1}"/>
              </a:ext>
            </a:extLst>
          </p:cNvPr>
          <p:cNvSpPr txBox="1">
            <a:spLocks/>
          </p:cNvSpPr>
          <p:nvPr/>
        </p:nvSpPr>
        <p:spPr>
          <a:xfrm>
            <a:off x="639417" y="4648403"/>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en  el programa de vacunación en el 2019 ,en relación al año 2020  debido a la situación que vivió el país con la llegada de la pandemia  de la covid 19 , se  tuvieron que modificar  algunos servicios en este caso se inicio con el agendamiento cada 30 minutos para evitar aglomeraciones y permitir el distanciamiento social, no se lograron todas las jornadas nacionales de vacunación lo que disminuyo en alto porcentaje las metas , mas sin embargo poco a poco a finales de 2020 se logro hacer 2 jornadas nacionales y  normalizar un poco mas los servicios de vacunación</a:t>
            </a:r>
            <a:endParaRPr lang="es-CO" sz="1800" dirty="0"/>
          </a:p>
        </p:txBody>
      </p:sp>
    </p:spTree>
    <p:extLst>
      <p:ext uri="{BB962C8B-B14F-4D97-AF65-F5344CB8AC3E}">
        <p14:creationId xmlns:p14="http://schemas.microsoft.com/office/powerpoint/2010/main" val="340725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129015462"/>
              </p:ext>
            </p:extLst>
          </p:nvPr>
        </p:nvGraphicFramePr>
        <p:xfrm>
          <a:off x="1615369" y="1084868"/>
          <a:ext cx="8961262" cy="4428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771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5BFACEEC-5687-4C44-B2FC-C4B8FBD0D873}"/>
              </a:ext>
            </a:extLst>
          </p:cNvPr>
          <p:cNvSpPr txBox="1">
            <a:spLocks/>
          </p:cNvSpPr>
          <p:nvPr/>
        </p:nvSpPr>
        <p:spPr>
          <a:xfrm>
            <a:off x="533400" y="45029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Con respecto  a los eventos de salud publica de 2019 a 2020 , se aumentaron los eventos respiratorios y llego uno nuevo con la pandemia </a:t>
            </a:r>
            <a:r>
              <a:rPr lang="es-MX" sz="1800" dirty="0" err="1"/>
              <a:t>sars</a:t>
            </a:r>
            <a:r>
              <a:rPr lang="es-MX" sz="1800" dirty="0"/>
              <a:t> cov-2 ( covid 19) para lo cual en el 2020 fue uno de los eventos que tomo la delantera , al igual por efectos de cuarentena se observo que los eventos de violencia se vieron aumentados , por los efectos de la pandemia, de igual manera los casos de dengue se vieron disminuidos. </a:t>
            </a:r>
            <a:endParaRPr lang="es-CO" sz="1800" dirty="0"/>
          </a:p>
        </p:txBody>
      </p:sp>
      <p:graphicFrame>
        <p:nvGraphicFramePr>
          <p:cNvPr id="4" name="Gráfico 3">
            <a:extLst>
              <a:ext uri="{FF2B5EF4-FFF2-40B4-BE49-F238E27FC236}">
                <a16:creationId xmlns:a16="http://schemas.microsoft.com/office/drawing/2014/main" xmlns="" id="{3759A4C7-418B-4728-A3B8-413B2A6D899E}"/>
              </a:ext>
            </a:extLst>
          </p:cNvPr>
          <p:cNvGraphicFramePr>
            <a:graphicFrameLocks/>
          </p:cNvGraphicFramePr>
          <p:nvPr>
            <p:extLst>
              <p:ext uri="{D42A27DB-BD31-4B8C-83A1-F6EECF244321}">
                <p14:modId xmlns:p14="http://schemas.microsoft.com/office/powerpoint/2010/main" val="217843956"/>
              </p:ext>
            </p:extLst>
          </p:nvPr>
        </p:nvGraphicFramePr>
        <p:xfrm>
          <a:off x="1391261" y="840186"/>
          <a:ext cx="8799878" cy="3662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76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45FCA46-DA0A-4C24-8C50-56D20197B4D8}"/>
              </a:ext>
            </a:extLst>
          </p:cNvPr>
          <p:cNvSpPr>
            <a:spLocks noGrp="1"/>
          </p:cNvSpPr>
          <p:nvPr>
            <p:ph type="ctrTitle"/>
          </p:nvPr>
        </p:nvSpPr>
        <p:spPr/>
        <p:txBody>
          <a:bodyPr anchor="ctr">
            <a:normAutofit/>
          </a:bodyPr>
          <a:lstStyle/>
          <a:p>
            <a:r>
              <a:rPr lang="es-CO" b="1" dirty="0">
                <a:effectLst>
                  <a:outerShdw blurRad="38100" dist="38100" dir="2700000" algn="tl">
                    <a:srgbClr val="000000">
                      <a:alpha val="43137"/>
                    </a:srgbClr>
                  </a:outerShdw>
                </a:effectLst>
              </a:rPr>
              <a:t> </a:t>
            </a:r>
            <a:r>
              <a:rPr lang="es-CO" sz="4400" b="1" dirty="0">
                <a:effectLst>
                  <a:outerShdw blurRad="38100" dist="38100" dir="2700000" algn="tl">
                    <a:srgbClr val="000000">
                      <a:alpha val="43137"/>
                    </a:srgbClr>
                  </a:outerShdw>
                </a:effectLst>
                <a:latin typeface="Cooper Black" panose="0208090404030B020404" pitchFamily="18" charset="0"/>
              </a:rPr>
              <a:t>PLAN INTEGRAL ESPECÍFICO DE CONTINGENCIA </a:t>
            </a:r>
          </a:p>
        </p:txBody>
      </p:sp>
      <p:sp>
        <p:nvSpPr>
          <p:cNvPr id="5" name="Subtítulo 4">
            <a:extLst>
              <a:ext uri="{FF2B5EF4-FFF2-40B4-BE49-F238E27FC236}">
                <a16:creationId xmlns:a16="http://schemas.microsoft.com/office/drawing/2014/main" xmlns="" id="{AEF5A1C4-0B1C-4DA2-B553-F41EFD384F69}"/>
              </a:ext>
            </a:extLst>
          </p:cNvPr>
          <p:cNvSpPr>
            <a:spLocks noGrp="1"/>
          </p:cNvSpPr>
          <p:nvPr>
            <p:ph type="subTitle" idx="1"/>
          </p:nvPr>
        </p:nvSpPr>
        <p:spPr/>
        <p:txBody>
          <a:bodyPr anchor="b"/>
          <a:lstStyle/>
          <a:p>
            <a:pPr algn="r"/>
            <a:r>
              <a:rPr lang="es-ES" b="1" dirty="0"/>
              <a:t>PROTOCOLO OPERATIVO NORMALIZADO PARA LA ACTUACIÓN EN SARSCov-2 / COVID-19 - CÓDIGO H</a:t>
            </a:r>
            <a:endParaRPr lang="es-CO" dirty="0"/>
          </a:p>
        </p:txBody>
      </p:sp>
    </p:spTree>
    <p:extLst>
      <p:ext uri="{BB962C8B-B14F-4D97-AF65-F5344CB8AC3E}">
        <p14:creationId xmlns:p14="http://schemas.microsoft.com/office/powerpoint/2010/main" val="65085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92DB0E-FED5-46B4-8C2B-2B47A7B0B570}"/>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OBJETIVO</a:t>
            </a:r>
          </a:p>
        </p:txBody>
      </p:sp>
      <p:graphicFrame>
        <p:nvGraphicFramePr>
          <p:cNvPr id="4" name="Marcador de contenido 3">
            <a:extLst>
              <a:ext uri="{FF2B5EF4-FFF2-40B4-BE49-F238E27FC236}">
                <a16:creationId xmlns:a16="http://schemas.microsoft.com/office/drawing/2014/main" xmlns="" id="{12AD6C46-57AC-4B50-AF6F-058994E61FBA}"/>
              </a:ext>
            </a:extLst>
          </p:cNvPr>
          <p:cNvGraphicFramePr>
            <a:graphicFrameLocks noGrp="1"/>
          </p:cNvGraphicFramePr>
          <p:nvPr>
            <p:ph idx="1"/>
          </p:nvPr>
        </p:nvGraphicFramePr>
        <p:xfrm>
          <a:off x="1196546" y="1690690"/>
          <a:ext cx="940555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5B4785-6F6B-4D06-B617-8FA0C1109140}"/>
              </a:ext>
            </a:extLst>
          </p:cNvPr>
          <p:cNvSpPr>
            <a:spLocks noGrp="1"/>
          </p:cNvSpPr>
          <p:nvPr>
            <p:ph type="title"/>
          </p:nvPr>
        </p:nvSpPr>
        <p:spPr>
          <a:xfrm>
            <a:off x="1880189" y="2247088"/>
            <a:ext cx="8624777" cy="1325563"/>
          </a:xfrm>
        </p:spPr>
        <p:txBody>
          <a:bodyPr>
            <a:normAutofit/>
          </a:bodyPr>
          <a:lstStyle/>
          <a:p>
            <a:pPr algn="ctr"/>
            <a:r>
              <a:rPr lang="es-MX" b="1" dirty="0">
                <a:solidFill>
                  <a:srgbClr val="002060"/>
                </a:solidFill>
                <a:latin typeface="Cooper Black" panose="0208090404030B020404" pitchFamily="18" charset="0"/>
              </a:rPr>
              <a:t>PRESTACION DE SERVICIOS DE SALUD</a:t>
            </a:r>
            <a:endParaRPr lang="es-CO" b="1" dirty="0">
              <a:solidFill>
                <a:srgbClr val="002060"/>
              </a:solidFill>
              <a:latin typeface="Cooper Black" panose="0208090404030B020404" pitchFamily="18" charset="0"/>
            </a:endParaRPr>
          </a:p>
        </p:txBody>
      </p:sp>
    </p:spTree>
    <p:extLst>
      <p:ext uri="{BB962C8B-B14F-4D97-AF65-F5344CB8AC3E}">
        <p14:creationId xmlns:p14="http://schemas.microsoft.com/office/powerpoint/2010/main" val="264270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4C40A3-5EDC-4511-A751-24BEB6BE8DF5}"/>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CREACIÓN DEL ÁREA H </a:t>
            </a:r>
          </a:p>
        </p:txBody>
      </p:sp>
      <p:sp>
        <p:nvSpPr>
          <p:cNvPr id="3" name="Marcador de contenido 2">
            <a:extLst>
              <a:ext uri="{FF2B5EF4-FFF2-40B4-BE49-F238E27FC236}">
                <a16:creationId xmlns:a16="http://schemas.microsoft.com/office/drawing/2014/main" xmlns="" id="{3560A043-931A-49F9-9712-1E8B8653F0C7}"/>
              </a:ext>
            </a:extLst>
          </p:cNvPr>
          <p:cNvSpPr>
            <a:spLocks noGrp="1"/>
          </p:cNvSpPr>
          <p:nvPr>
            <p:ph idx="1"/>
          </p:nvPr>
        </p:nvSpPr>
        <p:spPr>
          <a:xfrm>
            <a:off x="2393043" y="1840139"/>
            <a:ext cx="7405914" cy="4351338"/>
          </a:xfrm>
        </p:spPr>
        <p:txBody>
          <a:bodyPr>
            <a:normAutofit/>
          </a:bodyPr>
          <a:lstStyle/>
          <a:p>
            <a:pPr marL="0" indent="0" algn="just">
              <a:buNone/>
            </a:pPr>
            <a:r>
              <a:rPr lang="es-CO" sz="2000" dirty="0"/>
              <a:t>Como respuesta a la emergencia sanitaria dada por el SARS CoV2, virus causante de la enfermedad COVID-19, le E.S.E Hospital Local de Piedecuesta liderada por la Dra. Patricia Figueredo, Gerente de la institución, dio inicio a la conformación del comité COVID, conformado por los lideres de cada área, en donde se tomaron decisiones basados en lineamientos del MSPS para continuar con la atención a los usuarios bajo altos estándares de bioseguridad y continuando con una atención integral, segura y humanizada.</a:t>
            </a:r>
          </a:p>
        </p:txBody>
      </p:sp>
    </p:spTree>
    <p:extLst>
      <p:ext uri="{BB962C8B-B14F-4D97-AF65-F5344CB8AC3E}">
        <p14:creationId xmlns:p14="http://schemas.microsoft.com/office/powerpoint/2010/main" val="119711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C01706-99A3-41B6-939B-CDD25740EF9C}"/>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CRONOLOGIA</a:t>
            </a:r>
          </a:p>
        </p:txBody>
      </p:sp>
      <p:graphicFrame>
        <p:nvGraphicFramePr>
          <p:cNvPr id="4" name="Marcador de contenido 3">
            <a:extLst>
              <a:ext uri="{FF2B5EF4-FFF2-40B4-BE49-F238E27FC236}">
                <a16:creationId xmlns:a16="http://schemas.microsoft.com/office/drawing/2014/main" xmlns="" id="{4A523D65-F4A1-4B94-BD89-9446821897C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xmlns="" id="{C1993021-394B-40C5-94BB-432CF6C9884B}"/>
              </a:ext>
            </a:extLst>
          </p:cNvPr>
          <p:cNvSpPr txBox="1"/>
          <p:nvPr/>
        </p:nvSpPr>
        <p:spPr>
          <a:xfrm>
            <a:off x="7888913" y="4372906"/>
            <a:ext cx="2139113" cy="1938992"/>
          </a:xfrm>
          <a:prstGeom prst="rect">
            <a:avLst/>
          </a:prstGeom>
          <a:noFill/>
        </p:spPr>
        <p:txBody>
          <a:bodyPr wrap="square" rtlCol="0">
            <a:spAutoFit/>
          </a:bodyPr>
          <a:lstStyle/>
          <a:p>
            <a:pPr algn="ctr"/>
            <a:r>
              <a:rPr lang="es-CO" sz="2000" dirty="0"/>
              <a:t>01 de noviembre</a:t>
            </a:r>
          </a:p>
          <a:p>
            <a:endParaRPr lang="es-CO" sz="2000" dirty="0"/>
          </a:p>
          <a:p>
            <a:pPr algn="ctr"/>
            <a:r>
              <a:rPr lang="es-CO" sz="2000" dirty="0"/>
              <a:t>Reactivación de los programas ambulatorios presenciales </a:t>
            </a:r>
          </a:p>
        </p:txBody>
      </p:sp>
      <p:sp>
        <p:nvSpPr>
          <p:cNvPr id="8" name="Elipse 7">
            <a:extLst>
              <a:ext uri="{FF2B5EF4-FFF2-40B4-BE49-F238E27FC236}">
                <a16:creationId xmlns:a16="http://schemas.microsoft.com/office/drawing/2014/main" xmlns="" id="{6B6DC036-35DB-4086-85F2-7E79ADFB60F8}"/>
              </a:ext>
            </a:extLst>
          </p:cNvPr>
          <p:cNvSpPr/>
          <p:nvPr/>
        </p:nvSpPr>
        <p:spPr>
          <a:xfrm>
            <a:off x="8740904"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7825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AFBA3A-B456-49E5-A41F-82C8B2496E72}"/>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CREACIÓN DEL PROTOCOLO INSTITUCIONAL VERSIÓN 1</a:t>
            </a:r>
          </a:p>
        </p:txBody>
      </p:sp>
      <p:sp>
        <p:nvSpPr>
          <p:cNvPr id="4" name="Marcador de contenido 3">
            <a:extLst>
              <a:ext uri="{FF2B5EF4-FFF2-40B4-BE49-F238E27FC236}">
                <a16:creationId xmlns:a16="http://schemas.microsoft.com/office/drawing/2014/main" xmlns="" id="{691407EB-A39D-4B24-A3E4-CAEA3CFFF9DA}"/>
              </a:ext>
            </a:extLst>
          </p:cNvPr>
          <p:cNvSpPr>
            <a:spLocks noGrp="1"/>
          </p:cNvSpPr>
          <p:nvPr>
            <p:ph idx="1"/>
          </p:nvPr>
        </p:nvSpPr>
        <p:spPr>
          <a:xfrm>
            <a:off x="2501900" y="1898197"/>
            <a:ext cx="7188200" cy="4351338"/>
          </a:xfrm>
        </p:spPr>
        <p:txBody>
          <a:bodyPr>
            <a:normAutofit/>
          </a:bodyPr>
          <a:lstStyle/>
          <a:p>
            <a:pPr marL="0" indent="0" algn="just">
              <a:buNone/>
            </a:pPr>
            <a:r>
              <a:rPr lang="es-CO" sz="2000" dirty="0"/>
              <a:t>Mediante la creación del </a:t>
            </a:r>
            <a:r>
              <a:rPr lang="es-CO" sz="2000" i="1" dirty="0"/>
              <a:t>PROTOCOLO OPERATIVO NORMALIZADO PARA LA ACTUACION EN CASO DE ENFERMEDADES EMERGENTES VER 1, </a:t>
            </a:r>
            <a:r>
              <a:rPr lang="es-CO" sz="2000" dirty="0"/>
              <a:t>La E.S.E Hospital local de Piedecuesta dio inicio a la ruta de atención de los usuarios sintomáticos respiratorios en la institución, la cual fue socializada al personal asistencial y de apoyo misional para su implementación.</a:t>
            </a:r>
            <a:endParaRPr lang="es-CO" sz="3200" i="1" dirty="0"/>
          </a:p>
        </p:txBody>
      </p:sp>
    </p:spTree>
    <p:extLst>
      <p:ext uri="{BB962C8B-B14F-4D97-AF65-F5344CB8AC3E}">
        <p14:creationId xmlns:p14="http://schemas.microsoft.com/office/powerpoint/2010/main" val="58885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AFBA3A-B456-49E5-A41F-82C8B2496E72}"/>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CREACIÓN DEL PROTOCOLO INSTITUCIONAL VERSIÓN 1</a:t>
            </a:r>
          </a:p>
        </p:txBody>
      </p:sp>
      <p:pic>
        <p:nvPicPr>
          <p:cNvPr id="6" name="Marcador de contenido 5">
            <a:extLst>
              <a:ext uri="{FF2B5EF4-FFF2-40B4-BE49-F238E27FC236}">
                <a16:creationId xmlns:a16="http://schemas.microsoft.com/office/drawing/2014/main" xmlns="" id="{370E4DC5-52FC-4A7C-ABB8-FB5287B2B478}"/>
              </a:ext>
            </a:extLst>
          </p:cNvPr>
          <p:cNvPicPr>
            <a:picLocks noGrp="1" noChangeAspect="1"/>
          </p:cNvPicPr>
          <p:nvPr>
            <p:ph sz="half" idx="2"/>
          </p:nvPr>
        </p:nvPicPr>
        <p:blipFill rotWithShape="1">
          <a:blip r:embed="rId2"/>
          <a:srcRect l="22536" t="26750" r="24285"/>
          <a:stretch/>
        </p:blipFill>
        <p:spPr>
          <a:xfrm>
            <a:off x="6096000" y="1868490"/>
            <a:ext cx="3645032" cy="3954741"/>
          </a:xfrm>
          <a:prstGeom prst="rect">
            <a:avLst/>
          </a:prstGeom>
        </p:spPr>
      </p:pic>
      <p:pic>
        <p:nvPicPr>
          <p:cNvPr id="9" name="Imagen 8">
            <a:extLst>
              <a:ext uri="{FF2B5EF4-FFF2-40B4-BE49-F238E27FC236}">
                <a16:creationId xmlns:a16="http://schemas.microsoft.com/office/drawing/2014/main" xmlns="" id="{1EE8A03C-F0CD-42C5-99B7-FF066DFC87AD}"/>
              </a:ext>
            </a:extLst>
          </p:cNvPr>
          <p:cNvPicPr>
            <a:picLocks noChangeAspect="1"/>
          </p:cNvPicPr>
          <p:nvPr/>
        </p:nvPicPr>
        <p:blipFill rotWithShape="1">
          <a:blip r:embed="rId3"/>
          <a:srcRect l="29531" t="23320" r="34062" b="5303"/>
          <a:stretch/>
        </p:blipFill>
        <p:spPr>
          <a:xfrm>
            <a:off x="1860531" y="1868489"/>
            <a:ext cx="3587770" cy="3954741"/>
          </a:xfrm>
          <a:prstGeom prst="rect">
            <a:avLst/>
          </a:prstGeom>
        </p:spPr>
      </p:pic>
    </p:spTree>
    <p:extLst>
      <p:ext uri="{BB962C8B-B14F-4D97-AF65-F5344CB8AC3E}">
        <p14:creationId xmlns:p14="http://schemas.microsoft.com/office/powerpoint/2010/main" val="1700047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8E8F2D-EAEB-4131-8B8C-66346B8E0235}"/>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RUTA DE INGRESO</a:t>
            </a:r>
          </a:p>
        </p:txBody>
      </p:sp>
      <p:sp>
        <p:nvSpPr>
          <p:cNvPr id="9" name="CuadroTexto 8">
            <a:extLst>
              <a:ext uri="{FF2B5EF4-FFF2-40B4-BE49-F238E27FC236}">
                <a16:creationId xmlns:a16="http://schemas.microsoft.com/office/drawing/2014/main" xmlns="" id="{BDADA8F1-2459-44C3-8C4B-AD3B248EE085}"/>
              </a:ext>
            </a:extLst>
          </p:cNvPr>
          <p:cNvSpPr txBox="1"/>
          <p:nvPr/>
        </p:nvSpPr>
        <p:spPr>
          <a:xfrm>
            <a:off x="1843217" y="3387938"/>
            <a:ext cx="1225378" cy="461665"/>
          </a:xfrm>
          <a:prstGeom prst="rect">
            <a:avLst/>
          </a:prstGeom>
          <a:noFill/>
          <a:ln>
            <a:solidFill>
              <a:schemeClr val="tx1"/>
            </a:solidFill>
          </a:ln>
        </p:spPr>
        <p:txBody>
          <a:bodyPr wrap="square" rtlCol="0">
            <a:spAutoFit/>
          </a:bodyPr>
          <a:lstStyle/>
          <a:p>
            <a:pPr algn="ctr"/>
            <a:r>
              <a:rPr lang="es-CO" sz="1200" dirty="0"/>
              <a:t>Admisión en urgencias</a:t>
            </a:r>
          </a:p>
        </p:txBody>
      </p:sp>
      <p:sp>
        <p:nvSpPr>
          <p:cNvPr id="12" name="CuadroTexto 11">
            <a:extLst>
              <a:ext uri="{FF2B5EF4-FFF2-40B4-BE49-F238E27FC236}">
                <a16:creationId xmlns:a16="http://schemas.microsoft.com/office/drawing/2014/main" xmlns="" id="{CFD20365-FCA1-4062-892B-12817B4996A4}"/>
              </a:ext>
            </a:extLst>
          </p:cNvPr>
          <p:cNvSpPr txBox="1"/>
          <p:nvPr/>
        </p:nvSpPr>
        <p:spPr>
          <a:xfrm>
            <a:off x="3676136" y="3387937"/>
            <a:ext cx="1225378" cy="461665"/>
          </a:xfrm>
          <a:prstGeom prst="rect">
            <a:avLst/>
          </a:prstGeom>
          <a:noFill/>
          <a:ln>
            <a:solidFill>
              <a:schemeClr val="tx1"/>
            </a:solidFill>
          </a:ln>
        </p:spPr>
        <p:txBody>
          <a:bodyPr wrap="square" rtlCol="0">
            <a:spAutoFit/>
          </a:bodyPr>
          <a:lstStyle/>
          <a:p>
            <a:pPr algn="ctr"/>
            <a:r>
              <a:rPr lang="es-CO" sz="1200" dirty="0"/>
              <a:t>Síntomas respiratorios </a:t>
            </a:r>
          </a:p>
        </p:txBody>
      </p:sp>
      <p:cxnSp>
        <p:nvCxnSpPr>
          <p:cNvPr id="13" name="Conector recto de flecha 12">
            <a:extLst>
              <a:ext uri="{FF2B5EF4-FFF2-40B4-BE49-F238E27FC236}">
                <a16:creationId xmlns:a16="http://schemas.microsoft.com/office/drawing/2014/main" xmlns="" id="{07099D2E-5499-4B61-BD79-38D851477BB2}"/>
              </a:ext>
            </a:extLst>
          </p:cNvPr>
          <p:cNvCxnSpPr>
            <a:cxnSpLocks/>
          </p:cNvCxnSpPr>
          <p:nvPr/>
        </p:nvCxnSpPr>
        <p:spPr>
          <a:xfrm flipV="1">
            <a:off x="3131408" y="3618769"/>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xmlns="" id="{D81E4493-C5B5-4E0F-BD48-40788E3339E4}"/>
              </a:ext>
            </a:extLst>
          </p:cNvPr>
          <p:cNvSpPr txBox="1"/>
          <p:nvPr/>
        </p:nvSpPr>
        <p:spPr>
          <a:xfrm>
            <a:off x="4441224" y="4726373"/>
            <a:ext cx="460289" cy="276999"/>
          </a:xfrm>
          <a:prstGeom prst="rect">
            <a:avLst/>
          </a:prstGeom>
          <a:noFill/>
          <a:ln>
            <a:solidFill>
              <a:schemeClr val="tx1"/>
            </a:solidFill>
          </a:ln>
        </p:spPr>
        <p:txBody>
          <a:bodyPr wrap="square" rtlCol="0">
            <a:spAutoFit/>
          </a:bodyPr>
          <a:lstStyle/>
          <a:p>
            <a:pPr algn="ctr"/>
            <a:r>
              <a:rPr lang="es-CO" sz="1200" dirty="0"/>
              <a:t>No </a:t>
            </a:r>
          </a:p>
        </p:txBody>
      </p:sp>
      <p:sp>
        <p:nvSpPr>
          <p:cNvPr id="15" name="CuadroTexto 14">
            <a:extLst>
              <a:ext uri="{FF2B5EF4-FFF2-40B4-BE49-F238E27FC236}">
                <a16:creationId xmlns:a16="http://schemas.microsoft.com/office/drawing/2014/main" xmlns="" id="{5F843A31-EBC5-4ED8-9A88-CBF8EE39AB88}"/>
              </a:ext>
            </a:extLst>
          </p:cNvPr>
          <p:cNvSpPr txBox="1"/>
          <p:nvPr/>
        </p:nvSpPr>
        <p:spPr>
          <a:xfrm>
            <a:off x="4441224" y="2239441"/>
            <a:ext cx="460289" cy="276999"/>
          </a:xfrm>
          <a:prstGeom prst="rect">
            <a:avLst/>
          </a:prstGeom>
          <a:noFill/>
          <a:ln>
            <a:solidFill>
              <a:schemeClr val="tx1"/>
            </a:solidFill>
          </a:ln>
        </p:spPr>
        <p:txBody>
          <a:bodyPr wrap="square" rtlCol="0">
            <a:spAutoFit/>
          </a:bodyPr>
          <a:lstStyle/>
          <a:p>
            <a:pPr algn="ctr"/>
            <a:r>
              <a:rPr lang="es-CO" sz="1200" dirty="0"/>
              <a:t>Si</a:t>
            </a:r>
          </a:p>
        </p:txBody>
      </p:sp>
      <p:cxnSp>
        <p:nvCxnSpPr>
          <p:cNvPr id="17" name="Conector: angular 16">
            <a:extLst>
              <a:ext uri="{FF2B5EF4-FFF2-40B4-BE49-F238E27FC236}">
                <a16:creationId xmlns:a16="http://schemas.microsoft.com/office/drawing/2014/main" xmlns="" id="{D2964125-1DDF-4A3D-8E5E-B9425800B704}"/>
              </a:ext>
            </a:extLst>
          </p:cNvPr>
          <p:cNvCxnSpPr>
            <a:cxnSpLocks/>
            <a:endCxn id="15" idx="1"/>
          </p:cNvCxnSpPr>
          <p:nvPr/>
        </p:nvCxnSpPr>
        <p:spPr>
          <a:xfrm rot="5400000" flipH="1" flipV="1">
            <a:off x="3666949" y="2525371"/>
            <a:ext cx="921704" cy="6268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angular 18">
            <a:extLst>
              <a:ext uri="{FF2B5EF4-FFF2-40B4-BE49-F238E27FC236}">
                <a16:creationId xmlns:a16="http://schemas.microsoft.com/office/drawing/2014/main" xmlns="" id="{54452CCC-E696-49CD-A39A-AA3BBBB2C812}"/>
              </a:ext>
            </a:extLst>
          </p:cNvPr>
          <p:cNvCxnSpPr>
            <a:cxnSpLocks/>
          </p:cNvCxnSpPr>
          <p:nvPr/>
        </p:nvCxnSpPr>
        <p:spPr>
          <a:xfrm rot="16200000" flipH="1">
            <a:off x="3676831" y="4080714"/>
            <a:ext cx="901940" cy="626846"/>
          </a:xfrm>
          <a:prstGeom prst="bentConnector3">
            <a:avLst>
              <a:gd name="adj1" fmla="val 100691"/>
            </a:avLst>
          </a:prstGeom>
          <a:ln>
            <a:tailEnd type="triangle"/>
          </a:ln>
        </p:spPr>
        <p:style>
          <a:lnRef idx="1">
            <a:schemeClr val="dk1"/>
          </a:lnRef>
          <a:fillRef idx="0">
            <a:schemeClr val="dk1"/>
          </a:fillRef>
          <a:effectRef idx="0">
            <a:schemeClr val="dk1"/>
          </a:effectRef>
          <a:fontRef idx="minor">
            <a:schemeClr val="tx1"/>
          </a:fontRef>
        </p:style>
      </p:cxnSp>
      <p:sp>
        <p:nvSpPr>
          <p:cNvPr id="26" name="CuadroTexto 25">
            <a:extLst>
              <a:ext uri="{FF2B5EF4-FFF2-40B4-BE49-F238E27FC236}">
                <a16:creationId xmlns:a16="http://schemas.microsoft.com/office/drawing/2014/main" xmlns="" id="{AE25FFC2-F24A-456B-B8FD-0D781E8E621E}"/>
              </a:ext>
            </a:extLst>
          </p:cNvPr>
          <p:cNvSpPr txBox="1"/>
          <p:nvPr/>
        </p:nvSpPr>
        <p:spPr>
          <a:xfrm>
            <a:off x="5667881" y="2147106"/>
            <a:ext cx="1225378" cy="461665"/>
          </a:xfrm>
          <a:prstGeom prst="rect">
            <a:avLst/>
          </a:prstGeom>
          <a:noFill/>
          <a:ln>
            <a:solidFill>
              <a:schemeClr val="tx1"/>
            </a:solidFill>
          </a:ln>
        </p:spPr>
        <p:txBody>
          <a:bodyPr wrap="square" rtlCol="0">
            <a:spAutoFit/>
          </a:bodyPr>
          <a:lstStyle/>
          <a:p>
            <a:pPr algn="ctr"/>
            <a:r>
              <a:rPr lang="es-CO" sz="1200" dirty="0"/>
              <a:t>Consultorio 4 de urgencias</a:t>
            </a:r>
          </a:p>
        </p:txBody>
      </p:sp>
      <p:cxnSp>
        <p:nvCxnSpPr>
          <p:cNvPr id="27" name="Conector recto de flecha 26">
            <a:extLst>
              <a:ext uri="{FF2B5EF4-FFF2-40B4-BE49-F238E27FC236}">
                <a16:creationId xmlns:a16="http://schemas.microsoft.com/office/drawing/2014/main" xmlns="" id="{82CC2ECD-E856-469F-85C6-488407D24475}"/>
              </a:ext>
            </a:extLst>
          </p:cNvPr>
          <p:cNvCxnSpPr>
            <a:cxnSpLocks/>
          </p:cNvCxnSpPr>
          <p:nvPr/>
        </p:nvCxnSpPr>
        <p:spPr>
          <a:xfrm flipV="1">
            <a:off x="5046445" y="2377939"/>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xmlns="" id="{2218CD56-47C6-46FB-9116-8C9426B70609}"/>
              </a:ext>
            </a:extLst>
          </p:cNvPr>
          <p:cNvCxnSpPr>
            <a:cxnSpLocks/>
          </p:cNvCxnSpPr>
          <p:nvPr/>
        </p:nvCxnSpPr>
        <p:spPr>
          <a:xfrm flipV="1">
            <a:off x="5046445" y="4864872"/>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CuadroTexto 28">
            <a:extLst>
              <a:ext uri="{FF2B5EF4-FFF2-40B4-BE49-F238E27FC236}">
                <a16:creationId xmlns:a16="http://schemas.microsoft.com/office/drawing/2014/main" xmlns="" id="{769026BC-4AF7-4927-A003-AD356F996BEE}"/>
              </a:ext>
            </a:extLst>
          </p:cNvPr>
          <p:cNvSpPr txBox="1"/>
          <p:nvPr/>
        </p:nvSpPr>
        <p:spPr>
          <a:xfrm>
            <a:off x="5667881" y="4634039"/>
            <a:ext cx="1225378" cy="461665"/>
          </a:xfrm>
          <a:prstGeom prst="rect">
            <a:avLst/>
          </a:prstGeom>
          <a:noFill/>
          <a:ln>
            <a:solidFill>
              <a:schemeClr val="tx1"/>
            </a:solidFill>
          </a:ln>
        </p:spPr>
        <p:txBody>
          <a:bodyPr wrap="square" rtlCol="0">
            <a:spAutoFit/>
          </a:bodyPr>
          <a:lstStyle/>
          <a:p>
            <a:pPr algn="ctr"/>
            <a:r>
              <a:rPr lang="es-CO" sz="1200" dirty="0"/>
              <a:t>Consultorio 1, 2, 3 de urgencias</a:t>
            </a:r>
          </a:p>
        </p:txBody>
      </p:sp>
      <p:cxnSp>
        <p:nvCxnSpPr>
          <p:cNvPr id="30" name="Conector recto de flecha 29">
            <a:extLst>
              <a:ext uri="{FF2B5EF4-FFF2-40B4-BE49-F238E27FC236}">
                <a16:creationId xmlns:a16="http://schemas.microsoft.com/office/drawing/2014/main" xmlns="" id="{61525183-33CD-45E6-9F9E-65CD6704E698}"/>
              </a:ext>
            </a:extLst>
          </p:cNvPr>
          <p:cNvCxnSpPr>
            <a:cxnSpLocks/>
          </p:cNvCxnSpPr>
          <p:nvPr/>
        </p:nvCxnSpPr>
        <p:spPr>
          <a:xfrm flipV="1">
            <a:off x="6972288" y="4864870"/>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CuadroTexto 30">
            <a:extLst>
              <a:ext uri="{FF2B5EF4-FFF2-40B4-BE49-F238E27FC236}">
                <a16:creationId xmlns:a16="http://schemas.microsoft.com/office/drawing/2014/main" xmlns="" id="{68D68AC2-5406-4644-9BD6-66CECC0A69F8}"/>
              </a:ext>
            </a:extLst>
          </p:cNvPr>
          <p:cNvSpPr txBox="1"/>
          <p:nvPr/>
        </p:nvSpPr>
        <p:spPr>
          <a:xfrm>
            <a:off x="7659627" y="4337275"/>
            <a:ext cx="1225378" cy="1015663"/>
          </a:xfrm>
          <a:prstGeom prst="rect">
            <a:avLst/>
          </a:prstGeom>
          <a:noFill/>
          <a:ln>
            <a:solidFill>
              <a:schemeClr val="tx1"/>
            </a:solidFill>
          </a:ln>
        </p:spPr>
        <p:txBody>
          <a:bodyPr wrap="square" rtlCol="0">
            <a:spAutoFit/>
          </a:bodyPr>
          <a:lstStyle/>
          <a:p>
            <a:pPr algn="ctr"/>
            <a:r>
              <a:rPr lang="es-CO" sz="1200" dirty="0"/>
              <a:t>Observación</a:t>
            </a:r>
          </a:p>
          <a:p>
            <a:pPr algn="ctr"/>
            <a:r>
              <a:rPr lang="es-CO" sz="1200" dirty="0"/>
              <a:t>Hospitalización</a:t>
            </a:r>
          </a:p>
          <a:p>
            <a:pPr algn="ctr"/>
            <a:r>
              <a:rPr lang="es-CO" sz="1200" dirty="0"/>
              <a:t>Remisión</a:t>
            </a:r>
          </a:p>
          <a:p>
            <a:pPr algn="ctr"/>
            <a:r>
              <a:rPr lang="es-CO" sz="1200" dirty="0"/>
              <a:t>Domicilio</a:t>
            </a:r>
          </a:p>
          <a:p>
            <a:pPr algn="ctr"/>
            <a:r>
              <a:rPr lang="es-CO" sz="1200" dirty="0"/>
              <a:t>morgue </a:t>
            </a:r>
          </a:p>
        </p:txBody>
      </p:sp>
      <p:cxnSp>
        <p:nvCxnSpPr>
          <p:cNvPr id="32" name="Conector recto de flecha 31">
            <a:extLst>
              <a:ext uri="{FF2B5EF4-FFF2-40B4-BE49-F238E27FC236}">
                <a16:creationId xmlns:a16="http://schemas.microsoft.com/office/drawing/2014/main" xmlns="" id="{1BA5D0EA-8B05-4F32-A4FA-CC47DE9ECDC8}"/>
              </a:ext>
            </a:extLst>
          </p:cNvPr>
          <p:cNvCxnSpPr>
            <a:cxnSpLocks/>
          </p:cNvCxnSpPr>
          <p:nvPr/>
        </p:nvCxnSpPr>
        <p:spPr>
          <a:xfrm flipV="1">
            <a:off x="6972288" y="2377937"/>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CuadroTexto 32">
            <a:extLst>
              <a:ext uri="{FF2B5EF4-FFF2-40B4-BE49-F238E27FC236}">
                <a16:creationId xmlns:a16="http://schemas.microsoft.com/office/drawing/2014/main" xmlns="" id="{DF5EC9A7-665B-4074-9DD5-871D85FEE1DD}"/>
              </a:ext>
            </a:extLst>
          </p:cNvPr>
          <p:cNvSpPr txBox="1"/>
          <p:nvPr/>
        </p:nvSpPr>
        <p:spPr>
          <a:xfrm>
            <a:off x="7659627" y="1870105"/>
            <a:ext cx="1225378" cy="1015663"/>
          </a:xfrm>
          <a:prstGeom prst="rect">
            <a:avLst/>
          </a:prstGeom>
          <a:noFill/>
          <a:ln>
            <a:solidFill>
              <a:schemeClr val="tx1"/>
            </a:solidFill>
          </a:ln>
        </p:spPr>
        <p:txBody>
          <a:bodyPr wrap="square" rtlCol="0">
            <a:spAutoFit/>
          </a:bodyPr>
          <a:lstStyle/>
          <a:p>
            <a:pPr algn="ctr"/>
            <a:r>
              <a:rPr lang="es-CO" sz="1200" dirty="0"/>
              <a:t>Domicilio</a:t>
            </a:r>
          </a:p>
          <a:p>
            <a:pPr algn="ctr"/>
            <a:r>
              <a:rPr lang="es-CO" sz="1200" dirty="0"/>
              <a:t>Observación en aislamiento</a:t>
            </a:r>
          </a:p>
          <a:p>
            <a:pPr algn="ctr"/>
            <a:r>
              <a:rPr lang="es-CO" sz="1200" dirty="0"/>
              <a:t>Remisión</a:t>
            </a:r>
          </a:p>
          <a:p>
            <a:pPr algn="ctr"/>
            <a:r>
              <a:rPr lang="es-CO" sz="1200" dirty="0"/>
              <a:t>Morgue </a:t>
            </a:r>
          </a:p>
        </p:txBody>
      </p:sp>
      <p:sp>
        <p:nvSpPr>
          <p:cNvPr id="21" name="CuadroTexto 20">
            <a:extLst>
              <a:ext uri="{FF2B5EF4-FFF2-40B4-BE49-F238E27FC236}">
                <a16:creationId xmlns:a16="http://schemas.microsoft.com/office/drawing/2014/main" xmlns="" id="{ADCF718B-B612-4572-A799-078F93BA8BCE}"/>
              </a:ext>
            </a:extLst>
          </p:cNvPr>
          <p:cNvSpPr txBox="1"/>
          <p:nvPr/>
        </p:nvSpPr>
        <p:spPr>
          <a:xfrm>
            <a:off x="5483311" y="3387937"/>
            <a:ext cx="1225378" cy="461665"/>
          </a:xfrm>
          <a:prstGeom prst="rect">
            <a:avLst/>
          </a:prstGeom>
          <a:noFill/>
          <a:ln>
            <a:solidFill>
              <a:schemeClr val="tx1"/>
            </a:solidFill>
          </a:ln>
        </p:spPr>
        <p:txBody>
          <a:bodyPr wrap="square" rtlCol="0">
            <a:spAutoFit/>
          </a:bodyPr>
          <a:lstStyle/>
          <a:p>
            <a:pPr algn="ctr"/>
            <a:r>
              <a:rPr lang="es-CO" sz="1200" dirty="0"/>
              <a:t>Aplicación de encuesta</a:t>
            </a:r>
          </a:p>
        </p:txBody>
      </p:sp>
      <p:cxnSp>
        <p:nvCxnSpPr>
          <p:cNvPr id="22" name="Conector recto de flecha 21">
            <a:extLst>
              <a:ext uri="{FF2B5EF4-FFF2-40B4-BE49-F238E27FC236}">
                <a16:creationId xmlns:a16="http://schemas.microsoft.com/office/drawing/2014/main" xmlns="" id="{5ECA5E75-F6BF-4169-A6FA-12E3FC18AD46}"/>
              </a:ext>
            </a:extLst>
          </p:cNvPr>
          <p:cNvCxnSpPr>
            <a:cxnSpLocks/>
          </p:cNvCxnSpPr>
          <p:nvPr/>
        </p:nvCxnSpPr>
        <p:spPr>
          <a:xfrm>
            <a:off x="5046445" y="3644087"/>
            <a:ext cx="2844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861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6D82B4-1165-490A-B42F-FCD6AC11D76D}"/>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2</a:t>
            </a:r>
          </a:p>
        </p:txBody>
      </p:sp>
      <p:sp>
        <p:nvSpPr>
          <p:cNvPr id="3" name="Marcador de contenido 2">
            <a:extLst>
              <a:ext uri="{FF2B5EF4-FFF2-40B4-BE49-F238E27FC236}">
                <a16:creationId xmlns:a16="http://schemas.microsoft.com/office/drawing/2014/main" xmlns="" id="{D6354EA9-46E6-41FE-A1EF-77192DC44F95}"/>
              </a:ext>
            </a:extLst>
          </p:cNvPr>
          <p:cNvSpPr>
            <a:spLocks noGrp="1"/>
          </p:cNvSpPr>
          <p:nvPr>
            <p:ph idx="1"/>
          </p:nvPr>
        </p:nvSpPr>
        <p:spPr>
          <a:xfrm>
            <a:off x="2463800" y="2908300"/>
            <a:ext cx="7264400" cy="3133728"/>
          </a:xfrm>
        </p:spPr>
        <p:txBody>
          <a:bodyPr>
            <a:normAutofit/>
          </a:bodyPr>
          <a:lstStyle/>
          <a:p>
            <a:pPr marL="0" indent="0" algn="just">
              <a:buNone/>
            </a:pPr>
            <a:r>
              <a:rPr lang="es-CO" sz="2000" dirty="0"/>
              <a:t>Basados en la evidencia de la atención de usuarios sintomáticos respiratorios y los nuevos lineamientos del MSPS, la E.S.E Hospital Local de Piedecuesta realiza la reorganización de espacios en la instalaciones de la sede principal y la sede la rioja y de su personal misional y administrativo.</a:t>
            </a:r>
          </a:p>
        </p:txBody>
      </p:sp>
    </p:spTree>
    <p:extLst>
      <p:ext uri="{BB962C8B-B14F-4D97-AF65-F5344CB8AC3E}">
        <p14:creationId xmlns:p14="http://schemas.microsoft.com/office/powerpoint/2010/main" val="426685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6D82B4-1165-490A-B42F-FCD6AC11D76D}"/>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2</a:t>
            </a:r>
          </a:p>
        </p:txBody>
      </p:sp>
      <p:sp>
        <p:nvSpPr>
          <p:cNvPr id="3" name="Marcador de contenido 2">
            <a:extLst>
              <a:ext uri="{FF2B5EF4-FFF2-40B4-BE49-F238E27FC236}">
                <a16:creationId xmlns:a16="http://schemas.microsoft.com/office/drawing/2014/main" xmlns="" id="{D6354EA9-46E6-41FE-A1EF-77192DC44F95}"/>
              </a:ext>
            </a:extLst>
          </p:cNvPr>
          <p:cNvSpPr>
            <a:spLocks noGrp="1"/>
          </p:cNvSpPr>
          <p:nvPr>
            <p:ph sz="half" idx="1"/>
          </p:nvPr>
        </p:nvSpPr>
        <p:spPr/>
        <p:txBody>
          <a:bodyPr>
            <a:normAutofit/>
          </a:bodyPr>
          <a:lstStyle/>
          <a:p>
            <a:pPr marL="457200" indent="-457200">
              <a:buFont typeface="+mj-lt"/>
              <a:buAutoNum type="arabicPeriod"/>
            </a:pPr>
            <a:r>
              <a:rPr lang="es-CO" sz="1800" dirty="0"/>
              <a:t>Cierre de programas ambulatorios.</a:t>
            </a:r>
          </a:p>
          <a:p>
            <a:pPr lvl="1"/>
            <a:r>
              <a:rPr lang="es-CO" sz="1800" dirty="0"/>
              <a:t>Se suspendió la atención presencial de programas de crecimiento y desarrollo, planificación familiar, odontología para controles, citologías, riesgo cardiovascular y demás programas de promoción y prevención.</a:t>
            </a:r>
          </a:p>
        </p:txBody>
      </p:sp>
      <p:sp>
        <p:nvSpPr>
          <p:cNvPr id="4" name="Marcador de contenido 3">
            <a:extLst>
              <a:ext uri="{FF2B5EF4-FFF2-40B4-BE49-F238E27FC236}">
                <a16:creationId xmlns:a16="http://schemas.microsoft.com/office/drawing/2014/main" xmlns="" id="{498B8E75-1683-4524-AF29-32261B1689A1}"/>
              </a:ext>
            </a:extLst>
          </p:cNvPr>
          <p:cNvSpPr>
            <a:spLocks noGrp="1"/>
          </p:cNvSpPr>
          <p:nvPr>
            <p:ph sz="half" idx="2"/>
          </p:nvPr>
        </p:nvSpPr>
        <p:spPr/>
        <p:txBody>
          <a:bodyPr>
            <a:normAutofit/>
          </a:bodyPr>
          <a:lstStyle/>
          <a:p>
            <a:pPr marL="457200" indent="-457200">
              <a:buFont typeface="+mj-lt"/>
              <a:buAutoNum type="arabicPeriod"/>
            </a:pPr>
            <a:r>
              <a:rPr lang="es-CO" sz="1800" dirty="0"/>
              <a:t>Reasignación de espacio en la sede principal y el centro de salud la rioja.</a:t>
            </a:r>
          </a:p>
          <a:p>
            <a:pPr lvl="1"/>
            <a:r>
              <a:rPr lang="es-CO" sz="1800" dirty="0"/>
              <a:t>Con el cierre de los programas antes mencionados, el personal misional implemento la telemedicina, actividad que realizaban en el centro de salud la rioja, permitiendo que el área de consulta externa de la sede principal se utilizara como área H para mantener un distanciamiento del servicio de urgencias general.</a:t>
            </a:r>
          </a:p>
          <a:p>
            <a:pPr marL="0" indent="0">
              <a:buNone/>
            </a:pPr>
            <a:endParaRPr lang="es-CO" sz="1800" dirty="0"/>
          </a:p>
        </p:txBody>
      </p:sp>
    </p:spTree>
    <p:extLst>
      <p:ext uri="{BB962C8B-B14F-4D97-AF65-F5344CB8AC3E}">
        <p14:creationId xmlns:p14="http://schemas.microsoft.com/office/powerpoint/2010/main" val="144555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6D82B4-1165-490A-B42F-FCD6AC11D76D}"/>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2</a:t>
            </a:r>
          </a:p>
        </p:txBody>
      </p:sp>
      <p:sp>
        <p:nvSpPr>
          <p:cNvPr id="3" name="Marcador de contenido 2">
            <a:extLst>
              <a:ext uri="{FF2B5EF4-FFF2-40B4-BE49-F238E27FC236}">
                <a16:creationId xmlns:a16="http://schemas.microsoft.com/office/drawing/2014/main" xmlns="" id="{D6354EA9-46E6-41FE-A1EF-77192DC44F95}"/>
              </a:ext>
            </a:extLst>
          </p:cNvPr>
          <p:cNvSpPr>
            <a:spLocks noGrp="1"/>
          </p:cNvSpPr>
          <p:nvPr>
            <p:ph sz="half" idx="1"/>
          </p:nvPr>
        </p:nvSpPr>
        <p:spPr/>
        <p:txBody>
          <a:bodyPr>
            <a:normAutofit/>
          </a:bodyPr>
          <a:lstStyle/>
          <a:p>
            <a:pPr marL="457200" indent="-457200">
              <a:buFont typeface="+mj-lt"/>
              <a:buAutoNum type="arabicPeriod"/>
            </a:pPr>
            <a:r>
              <a:rPr lang="es-CO" sz="2000" dirty="0"/>
              <a:t>Reorganización del personal misional de la institución.</a:t>
            </a:r>
          </a:p>
          <a:p>
            <a:pPr lvl="1"/>
            <a:r>
              <a:rPr lang="es-CO" sz="2000" dirty="0"/>
              <a:t>Con el cierre de algunos programas, el personal misional de los mismo, inicio con el apoyo presencial en las actividades de atención de urgencias del nuevo área H</a:t>
            </a:r>
          </a:p>
        </p:txBody>
      </p:sp>
      <p:sp>
        <p:nvSpPr>
          <p:cNvPr id="4" name="Marcador de contenido 3">
            <a:extLst>
              <a:ext uri="{FF2B5EF4-FFF2-40B4-BE49-F238E27FC236}">
                <a16:creationId xmlns:a16="http://schemas.microsoft.com/office/drawing/2014/main" xmlns="" id="{73319E3F-4E42-411D-8CF2-A6ABA0CBF7D4}"/>
              </a:ext>
            </a:extLst>
          </p:cNvPr>
          <p:cNvSpPr>
            <a:spLocks noGrp="1"/>
          </p:cNvSpPr>
          <p:nvPr>
            <p:ph sz="half" idx="2"/>
          </p:nvPr>
        </p:nvSpPr>
        <p:spPr/>
        <p:txBody>
          <a:bodyPr>
            <a:normAutofit/>
          </a:bodyPr>
          <a:lstStyle/>
          <a:p>
            <a:pPr marL="457200" indent="-457200">
              <a:buFont typeface="+mj-lt"/>
              <a:buAutoNum type="arabicPeriod"/>
            </a:pPr>
            <a:r>
              <a:rPr lang="es-CO" sz="2000" dirty="0"/>
              <a:t>Modificación en los horarios laborales del personal administrativo.</a:t>
            </a:r>
          </a:p>
          <a:p>
            <a:pPr lvl="1"/>
            <a:r>
              <a:rPr lang="es-CO" sz="2000" dirty="0"/>
              <a:t>El personal administrativo inicio actividades de manera no presencial, trabajando desde casa y con acortamiento de su jornada laboral.</a:t>
            </a:r>
          </a:p>
          <a:p>
            <a:pPr marL="0" indent="0">
              <a:buNone/>
            </a:pPr>
            <a:endParaRPr lang="es-CO" sz="2000" dirty="0"/>
          </a:p>
        </p:txBody>
      </p:sp>
    </p:spTree>
    <p:extLst>
      <p:ext uri="{BB962C8B-B14F-4D97-AF65-F5344CB8AC3E}">
        <p14:creationId xmlns:p14="http://schemas.microsoft.com/office/powerpoint/2010/main" val="214428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8E8F2D-EAEB-4131-8B8C-66346B8E0235}"/>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RUTA DE INGRESO</a:t>
            </a:r>
          </a:p>
        </p:txBody>
      </p:sp>
      <p:sp>
        <p:nvSpPr>
          <p:cNvPr id="7" name="CuadroTexto 6">
            <a:extLst>
              <a:ext uri="{FF2B5EF4-FFF2-40B4-BE49-F238E27FC236}">
                <a16:creationId xmlns:a16="http://schemas.microsoft.com/office/drawing/2014/main" xmlns="" id="{87AB5463-E018-4014-9745-16FE075C0DD2}"/>
              </a:ext>
            </a:extLst>
          </p:cNvPr>
          <p:cNvSpPr txBox="1"/>
          <p:nvPr/>
        </p:nvSpPr>
        <p:spPr>
          <a:xfrm>
            <a:off x="306860" y="3437364"/>
            <a:ext cx="1225378" cy="461665"/>
          </a:xfrm>
          <a:prstGeom prst="rect">
            <a:avLst/>
          </a:prstGeom>
          <a:noFill/>
          <a:ln>
            <a:solidFill>
              <a:schemeClr val="tx1"/>
            </a:solidFill>
          </a:ln>
        </p:spPr>
        <p:txBody>
          <a:bodyPr wrap="square" rtlCol="0">
            <a:spAutoFit/>
          </a:bodyPr>
          <a:lstStyle/>
          <a:p>
            <a:pPr algn="ctr"/>
            <a:r>
              <a:rPr lang="es-CO" sz="1200" dirty="0"/>
              <a:t>Realización del pre-triage</a:t>
            </a:r>
          </a:p>
        </p:txBody>
      </p:sp>
      <p:sp>
        <p:nvSpPr>
          <p:cNvPr id="9" name="CuadroTexto 8">
            <a:extLst>
              <a:ext uri="{FF2B5EF4-FFF2-40B4-BE49-F238E27FC236}">
                <a16:creationId xmlns:a16="http://schemas.microsoft.com/office/drawing/2014/main" xmlns="" id="{BDADA8F1-2459-44C3-8C4B-AD3B248EE085}"/>
              </a:ext>
            </a:extLst>
          </p:cNvPr>
          <p:cNvSpPr txBox="1"/>
          <p:nvPr/>
        </p:nvSpPr>
        <p:spPr>
          <a:xfrm>
            <a:off x="2139779" y="3437364"/>
            <a:ext cx="1225378" cy="461665"/>
          </a:xfrm>
          <a:prstGeom prst="rect">
            <a:avLst/>
          </a:prstGeom>
          <a:noFill/>
          <a:ln>
            <a:solidFill>
              <a:schemeClr val="tx1"/>
            </a:solidFill>
          </a:ln>
        </p:spPr>
        <p:txBody>
          <a:bodyPr wrap="square" rtlCol="0">
            <a:spAutoFit/>
          </a:bodyPr>
          <a:lstStyle/>
          <a:p>
            <a:pPr algn="ctr"/>
            <a:r>
              <a:rPr lang="es-CO" sz="1200" dirty="0"/>
              <a:t>Admisión en urgencias</a:t>
            </a:r>
          </a:p>
        </p:txBody>
      </p:sp>
      <p:cxnSp>
        <p:nvCxnSpPr>
          <p:cNvPr id="11" name="Conector recto de flecha 10">
            <a:extLst>
              <a:ext uri="{FF2B5EF4-FFF2-40B4-BE49-F238E27FC236}">
                <a16:creationId xmlns:a16="http://schemas.microsoft.com/office/drawing/2014/main" xmlns="" id="{FD5031C8-5BC0-423B-8D61-22FF26BE67EA}"/>
              </a:ext>
            </a:extLst>
          </p:cNvPr>
          <p:cNvCxnSpPr>
            <a:cxnSpLocks/>
          </p:cNvCxnSpPr>
          <p:nvPr/>
        </p:nvCxnSpPr>
        <p:spPr>
          <a:xfrm flipV="1">
            <a:off x="1595051" y="3668196"/>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xmlns="" id="{CFD20365-FCA1-4062-892B-12817B4996A4}"/>
              </a:ext>
            </a:extLst>
          </p:cNvPr>
          <p:cNvSpPr txBox="1"/>
          <p:nvPr/>
        </p:nvSpPr>
        <p:spPr>
          <a:xfrm>
            <a:off x="3972697" y="3429000"/>
            <a:ext cx="1225378" cy="461665"/>
          </a:xfrm>
          <a:prstGeom prst="rect">
            <a:avLst/>
          </a:prstGeom>
          <a:noFill/>
          <a:ln>
            <a:solidFill>
              <a:schemeClr val="tx1"/>
            </a:solidFill>
          </a:ln>
        </p:spPr>
        <p:txBody>
          <a:bodyPr wrap="square" rtlCol="0">
            <a:spAutoFit/>
          </a:bodyPr>
          <a:lstStyle/>
          <a:p>
            <a:pPr algn="ctr"/>
            <a:r>
              <a:rPr lang="es-CO" sz="1200" dirty="0"/>
              <a:t>Síntomas respiratorios </a:t>
            </a:r>
          </a:p>
        </p:txBody>
      </p:sp>
      <p:cxnSp>
        <p:nvCxnSpPr>
          <p:cNvPr id="13" name="Conector recto de flecha 12">
            <a:extLst>
              <a:ext uri="{FF2B5EF4-FFF2-40B4-BE49-F238E27FC236}">
                <a16:creationId xmlns:a16="http://schemas.microsoft.com/office/drawing/2014/main" xmlns="" id="{07099D2E-5499-4B61-BD79-38D851477BB2}"/>
              </a:ext>
            </a:extLst>
          </p:cNvPr>
          <p:cNvCxnSpPr>
            <a:cxnSpLocks/>
          </p:cNvCxnSpPr>
          <p:nvPr/>
        </p:nvCxnSpPr>
        <p:spPr>
          <a:xfrm flipV="1">
            <a:off x="3427970" y="3668195"/>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xmlns="" id="{D81E4493-C5B5-4E0F-BD48-40788E3339E4}"/>
              </a:ext>
            </a:extLst>
          </p:cNvPr>
          <p:cNvSpPr txBox="1"/>
          <p:nvPr/>
        </p:nvSpPr>
        <p:spPr>
          <a:xfrm>
            <a:off x="5454478" y="5866308"/>
            <a:ext cx="460289" cy="276999"/>
          </a:xfrm>
          <a:prstGeom prst="rect">
            <a:avLst/>
          </a:prstGeom>
          <a:noFill/>
          <a:ln>
            <a:solidFill>
              <a:schemeClr val="tx1"/>
            </a:solidFill>
          </a:ln>
        </p:spPr>
        <p:txBody>
          <a:bodyPr wrap="square" rtlCol="0">
            <a:spAutoFit/>
          </a:bodyPr>
          <a:lstStyle/>
          <a:p>
            <a:pPr algn="ctr"/>
            <a:r>
              <a:rPr lang="es-CO" sz="1200" dirty="0"/>
              <a:t>No </a:t>
            </a:r>
          </a:p>
        </p:txBody>
      </p:sp>
      <p:sp>
        <p:nvSpPr>
          <p:cNvPr id="15" name="CuadroTexto 14">
            <a:extLst>
              <a:ext uri="{FF2B5EF4-FFF2-40B4-BE49-F238E27FC236}">
                <a16:creationId xmlns:a16="http://schemas.microsoft.com/office/drawing/2014/main" xmlns="" id="{5F843A31-EBC5-4ED8-9A88-CBF8EE39AB88}"/>
              </a:ext>
            </a:extLst>
          </p:cNvPr>
          <p:cNvSpPr txBox="1"/>
          <p:nvPr/>
        </p:nvSpPr>
        <p:spPr>
          <a:xfrm>
            <a:off x="5454478" y="2288868"/>
            <a:ext cx="460289" cy="276999"/>
          </a:xfrm>
          <a:prstGeom prst="rect">
            <a:avLst/>
          </a:prstGeom>
          <a:noFill/>
          <a:ln>
            <a:solidFill>
              <a:schemeClr val="tx1"/>
            </a:solidFill>
          </a:ln>
        </p:spPr>
        <p:txBody>
          <a:bodyPr wrap="square" rtlCol="0">
            <a:spAutoFit/>
          </a:bodyPr>
          <a:lstStyle/>
          <a:p>
            <a:pPr algn="ctr"/>
            <a:r>
              <a:rPr lang="es-CO" sz="1200" dirty="0"/>
              <a:t>Si</a:t>
            </a:r>
          </a:p>
        </p:txBody>
      </p:sp>
      <p:cxnSp>
        <p:nvCxnSpPr>
          <p:cNvPr id="17" name="Conector: angular 16">
            <a:extLst>
              <a:ext uri="{FF2B5EF4-FFF2-40B4-BE49-F238E27FC236}">
                <a16:creationId xmlns:a16="http://schemas.microsoft.com/office/drawing/2014/main" xmlns="" id="{D2964125-1DDF-4A3D-8E5E-B9425800B704}"/>
              </a:ext>
            </a:extLst>
          </p:cNvPr>
          <p:cNvCxnSpPr>
            <a:cxnSpLocks/>
            <a:endCxn id="15" idx="1"/>
          </p:cNvCxnSpPr>
          <p:nvPr/>
        </p:nvCxnSpPr>
        <p:spPr>
          <a:xfrm rot="5400000" flipH="1" flipV="1">
            <a:off x="4680203" y="2574798"/>
            <a:ext cx="921704" cy="6268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angular 18">
            <a:extLst>
              <a:ext uri="{FF2B5EF4-FFF2-40B4-BE49-F238E27FC236}">
                <a16:creationId xmlns:a16="http://schemas.microsoft.com/office/drawing/2014/main" xmlns="" id="{54452CCC-E696-49CD-A39A-AA3BBBB2C812}"/>
              </a:ext>
            </a:extLst>
          </p:cNvPr>
          <p:cNvCxnSpPr>
            <a:cxnSpLocks/>
          </p:cNvCxnSpPr>
          <p:nvPr/>
        </p:nvCxnSpPr>
        <p:spPr>
          <a:xfrm rot="16200000" flipH="1">
            <a:off x="4076770" y="4743455"/>
            <a:ext cx="2012211" cy="510487"/>
          </a:xfrm>
          <a:prstGeom prst="bentConnector3">
            <a:avLst>
              <a:gd name="adj1" fmla="val 100355"/>
            </a:avLst>
          </a:prstGeom>
          <a:ln>
            <a:tailEnd type="triangle"/>
          </a:ln>
        </p:spPr>
        <p:style>
          <a:lnRef idx="1">
            <a:schemeClr val="dk1"/>
          </a:lnRef>
          <a:fillRef idx="0">
            <a:schemeClr val="dk1"/>
          </a:fillRef>
          <a:effectRef idx="0">
            <a:schemeClr val="dk1"/>
          </a:effectRef>
          <a:fontRef idx="minor">
            <a:schemeClr val="tx1"/>
          </a:fontRef>
        </p:style>
      </p:cxnSp>
      <p:sp>
        <p:nvSpPr>
          <p:cNvPr id="26" name="CuadroTexto 25">
            <a:extLst>
              <a:ext uri="{FF2B5EF4-FFF2-40B4-BE49-F238E27FC236}">
                <a16:creationId xmlns:a16="http://schemas.microsoft.com/office/drawing/2014/main" xmlns="" id="{AE25FFC2-F24A-456B-B8FD-0D781E8E621E}"/>
              </a:ext>
            </a:extLst>
          </p:cNvPr>
          <p:cNvSpPr txBox="1"/>
          <p:nvPr/>
        </p:nvSpPr>
        <p:spPr>
          <a:xfrm>
            <a:off x="6681135" y="2104198"/>
            <a:ext cx="1225378" cy="646331"/>
          </a:xfrm>
          <a:prstGeom prst="rect">
            <a:avLst/>
          </a:prstGeom>
          <a:noFill/>
          <a:ln>
            <a:solidFill>
              <a:schemeClr val="tx1"/>
            </a:solidFill>
          </a:ln>
        </p:spPr>
        <p:txBody>
          <a:bodyPr wrap="square" rtlCol="0">
            <a:spAutoFit/>
          </a:bodyPr>
          <a:lstStyle/>
          <a:p>
            <a:pPr algn="ctr"/>
            <a:r>
              <a:rPr lang="es-CO" sz="1200" dirty="0"/>
              <a:t>Área H ( antigua zona de consulta externa)</a:t>
            </a:r>
          </a:p>
        </p:txBody>
      </p:sp>
      <p:cxnSp>
        <p:nvCxnSpPr>
          <p:cNvPr id="27" name="Conector recto de flecha 26">
            <a:extLst>
              <a:ext uri="{FF2B5EF4-FFF2-40B4-BE49-F238E27FC236}">
                <a16:creationId xmlns:a16="http://schemas.microsoft.com/office/drawing/2014/main" xmlns="" id="{82CC2ECD-E856-469F-85C6-488407D24475}"/>
              </a:ext>
            </a:extLst>
          </p:cNvPr>
          <p:cNvCxnSpPr>
            <a:cxnSpLocks/>
          </p:cNvCxnSpPr>
          <p:nvPr/>
        </p:nvCxnSpPr>
        <p:spPr>
          <a:xfrm flipV="1">
            <a:off x="6059699" y="2427366"/>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xmlns="" id="{2218CD56-47C6-46FB-9116-8C9426B70609}"/>
              </a:ext>
            </a:extLst>
          </p:cNvPr>
          <p:cNvCxnSpPr>
            <a:cxnSpLocks/>
          </p:cNvCxnSpPr>
          <p:nvPr/>
        </p:nvCxnSpPr>
        <p:spPr>
          <a:xfrm flipV="1">
            <a:off x="6059699" y="6004807"/>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CuadroTexto 28">
            <a:extLst>
              <a:ext uri="{FF2B5EF4-FFF2-40B4-BE49-F238E27FC236}">
                <a16:creationId xmlns:a16="http://schemas.microsoft.com/office/drawing/2014/main" xmlns="" id="{769026BC-4AF7-4927-A003-AD356F996BEE}"/>
              </a:ext>
            </a:extLst>
          </p:cNvPr>
          <p:cNvSpPr txBox="1"/>
          <p:nvPr/>
        </p:nvSpPr>
        <p:spPr>
          <a:xfrm>
            <a:off x="6681135" y="5773974"/>
            <a:ext cx="1225378" cy="461665"/>
          </a:xfrm>
          <a:prstGeom prst="rect">
            <a:avLst/>
          </a:prstGeom>
          <a:noFill/>
          <a:ln>
            <a:solidFill>
              <a:schemeClr val="tx1"/>
            </a:solidFill>
          </a:ln>
        </p:spPr>
        <p:txBody>
          <a:bodyPr wrap="square" rtlCol="0">
            <a:spAutoFit/>
          </a:bodyPr>
          <a:lstStyle/>
          <a:p>
            <a:pPr algn="ctr"/>
            <a:r>
              <a:rPr lang="es-CO" sz="1200" dirty="0"/>
              <a:t>Consultorio 1, 2, 3 de urgencias</a:t>
            </a:r>
          </a:p>
        </p:txBody>
      </p:sp>
      <p:cxnSp>
        <p:nvCxnSpPr>
          <p:cNvPr id="30" name="Conector recto de flecha 29">
            <a:extLst>
              <a:ext uri="{FF2B5EF4-FFF2-40B4-BE49-F238E27FC236}">
                <a16:creationId xmlns:a16="http://schemas.microsoft.com/office/drawing/2014/main" xmlns="" id="{61525183-33CD-45E6-9F9E-65CD6704E698}"/>
              </a:ext>
            </a:extLst>
          </p:cNvPr>
          <p:cNvCxnSpPr>
            <a:cxnSpLocks/>
          </p:cNvCxnSpPr>
          <p:nvPr/>
        </p:nvCxnSpPr>
        <p:spPr>
          <a:xfrm flipV="1">
            <a:off x="7985542" y="6004805"/>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CuadroTexto 30">
            <a:extLst>
              <a:ext uri="{FF2B5EF4-FFF2-40B4-BE49-F238E27FC236}">
                <a16:creationId xmlns:a16="http://schemas.microsoft.com/office/drawing/2014/main" xmlns="" id="{68D68AC2-5406-4644-9BD6-66CECC0A69F8}"/>
              </a:ext>
            </a:extLst>
          </p:cNvPr>
          <p:cNvSpPr txBox="1"/>
          <p:nvPr/>
        </p:nvSpPr>
        <p:spPr>
          <a:xfrm>
            <a:off x="8672881" y="5477210"/>
            <a:ext cx="1225378" cy="1015663"/>
          </a:xfrm>
          <a:prstGeom prst="rect">
            <a:avLst/>
          </a:prstGeom>
          <a:noFill/>
          <a:ln>
            <a:solidFill>
              <a:schemeClr val="tx1"/>
            </a:solidFill>
          </a:ln>
        </p:spPr>
        <p:txBody>
          <a:bodyPr wrap="square" rtlCol="0">
            <a:spAutoFit/>
          </a:bodyPr>
          <a:lstStyle/>
          <a:p>
            <a:pPr algn="ctr"/>
            <a:r>
              <a:rPr lang="es-CO" sz="1200" dirty="0"/>
              <a:t>Observación</a:t>
            </a:r>
          </a:p>
          <a:p>
            <a:pPr algn="ctr"/>
            <a:r>
              <a:rPr lang="es-CO" sz="1200" dirty="0"/>
              <a:t>Hospitalización</a:t>
            </a:r>
          </a:p>
          <a:p>
            <a:pPr algn="ctr"/>
            <a:r>
              <a:rPr lang="es-CO" sz="1200" dirty="0"/>
              <a:t>Remisión</a:t>
            </a:r>
          </a:p>
          <a:p>
            <a:pPr algn="ctr"/>
            <a:r>
              <a:rPr lang="es-CO" sz="1200" dirty="0"/>
              <a:t>Domicilio</a:t>
            </a:r>
          </a:p>
          <a:p>
            <a:pPr algn="ctr"/>
            <a:r>
              <a:rPr lang="es-CO" sz="1200" dirty="0"/>
              <a:t>morgue </a:t>
            </a:r>
          </a:p>
        </p:txBody>
      </p:sp>
      <p:cxnSp>
        <p:nvCxnSpPr>
          <p:cNvPr id="32" name="Conector recto de flecha 31">
            <a:extLst>
              <a:ext uri="{FF2B5EF4-FFF2-40B4-BE49-F238E27FC236}">
                <a16:creationId xmlns:a16="http://schemas.microsoft.com/office/drawing/2014/main" xmlns="" id="{1BA5D0EA-8B05-4F32-A4FA-CC47DE9ECDC8}"/>
              </a:ext>
            </a:extLst>
          </p:cNvPr>
          <p:cNvCxnSpPr>
            <a:cxnSpLocks/>
          </p:cNvCxnSpPr>
          <p:nvPr/>
        </p:nvCxnSpPr>
        <p:spPr>
          <a:xfrm>
            <a:off x="7293824" y="2828471"/>
            <a:ext cx="0" cy="600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CuadroTexto 37">
            <a:extLst>
              <a:ext uri="{FF2B5EF4-FFF2-40B4-BE49-F238E27FC236}">
                <a16:creationId xmlns:a16="http://schemas.microsoft.com/office/drawing/2014/main" xmlns="" id="{0FDB6884-3235-477F-8699-27571E68E9A1}"/>
              </a:ext>
            </a:extLst>
          </p:cNvPr>
          <p:cNvSpPr txBox="1"/>
          <p:nvPr/>
        </p:nvSpPr>
        <p:spPr>
          <a:xfrm>
            <a:off x="6681135" y="3570748"/>
            <a:ext cx="1225378" cy="276999"/>
          </a:xfrm>
          <a:prstGeom prst="rect">
            <a:avLst/>
          </a:prstGeom>
          <a:noFill/>
          <a:ln>
            <a:solidFill>
              <a:schemeClr val="tx1"/>
            </a:solidFill>
          </a:ln>
        </p:spPr>
        <p:txBody>
          <a:bodyPr wrap="square" rtlCol="0">
            <a:spAutoFit/>
          </a:bodyPr>
          <a:lstStyle/>
          <a:p>
            <a:pPr algn="ctr"/>
            <a:r>
              <a:rPr lang="es-CO" sz="1200" dirty="0"/>
              <a:t>Observación </a:t>
            </a:r>
          </a:p>
        </p:txBody>
      </p:sp>
      <p:cxnSp>
        <p:nvCxnSpPr>
          <p:cNvPr id="40" name="Conector recto de flecha 39">
            <a:extLst>
              <a:ext uri="{FF2B5EF4-FFF2-40B4-BE49-F238E27FC236}">
                <a16:creationId xmlns:a16="http://schemas.microsoft.com/office/drawing/2014/main" xmlns="" id="{90472FEB-74F5-45E8-AD15-88CFD06CAD67}"/>
              </a:ext>
            </a:extLst>
          </p:cNvPr>
          <p:cNvCxnSpPr>
            <a:cxnSpLocks/>
          </p:cNvCxnSpPr>
          <p:nvPr/>
        </p:nvCxnSpPr>
        <p:spPr>
          <a:xfrm>
            <a:off x="8123786" y="3709246"/>
            <a:ext cx="6873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CuadroTexto 40">
            <a:extLst>
              <a:ext uri="{FF2B5EF4-FFF2-40B4-BE49-F238E27FC236}">
                <a16:creationId xmlns:a16="http://schemas.microsoft.com/office/drawing/2014/main" xmlns="" id="{7855DBEC-5E35-4A01-AF6A-5315A09EDD69}"/>
              </a:ext>
            </a:extLst>
          </p:cNvPr>
          <p:cNvSpPr txBox="1"/>
          <p:nvPr/>
        </p:nvSpPr>
        <p:spPr>
          <a:xfrm>
            <a:off x="8886815" y="3386081"/>
            <a:ext cx="1225378" cy="646331"/>
          </a:xfrm>
          <a:prstGeom prst="rect">
            <a:avLst/>
          </a:prstGeom>
          <a:noFill/>
          <a:ln>
            <a:solidFill>
              <a:schemeClr val="tx1"/>
            </a:solidFill>
          </a:ln>
        </p:spPr>
        <p:txBody>
          <a:bodyPr wrap="square" rtlCol="0">
            <a:spAutoFit/>
          </a:bodyPr>
          <a:lstStyle/>
          <a:p>
            <a:pPr algn="ctr"/>
            <a:r>
              <a:rPr lang="es-CO" sz="1200" dirty="0"/>
              <a:t>Consultorio de segundo piso del área H </a:t>
            </a:r>
          </a:p>
        </p:txBody>
      </p:sp>
      <p:sp>
        <p:nvSpPr>
          <p:cNvPr id="43" name="CuadroTexto 42">
            <a:extLst>
              <a:ext uri="{FF2B5EF4-FFF2-40B4-BE49-F238E27FC236}">
                <a16:creationId xmlns:a16="http://schemas.microsoft.com/office/drawing/2014/main" xmlns="" id="{8C459882-9597-4496-BD79-E12115099136}"/>
              </a:ext>
            </a:extLst>
          </p:cNvPr>
          <p:cNvSpPr txBox="1"/>
          <p:nvPr/>
        </p:nvSpPr>
        <p:spPr>
          <a:xfrm>
            <a:off x="8886815" y="1770787"/>
            <a:ext cx="1225378" cy="646331"/>
          </a:xfrm>
          <a:prstGeom prst="rect">
            <a:avLst/>
          </a:prstGeom>
          <a:noFill/>
          <a:ln>
            <a:solidFill>
              <a:schemeClr val="tx1"/>
            </a:solidFill>
          </a:ln>
        </p:spPr>
        <p:txBody>
          <a:bodyPr wrap="square" rtlCol="0">
            <a:spAutoFit/>
          </a:bodyPr>
          <a:lstStyle/>
          <a:p>
            <a:pPr algn="ctr"/>
            <a:r>
              <a:rPr lang="es-CO" sz="1200" dirty="0"/>
              <a:t>Remisión</a:t>
            </a:r>
          </a:p>
          <a:p>
            <a:pPr algn="ctr"/>
            <a:r>
              <a:rPr lang="es-CO" sz="1200" dirty="0"/>
              <a:t>Domicilio</a:t>
            </a:r>
          </a:p>
          <a:p>
            <a:pPr algn="ctr"/>
            <a:r>
              <a:rPr lang="es-CO" sz="1200" dirty="0"/>
              <a:t>morgue  </a:t>
            </a:r>
          </a:p>
        </p:txBody>
      </p:sp>
      <p:cxnSp>
        <p:nvCxnSpPr>
          <p:cNvPr id="44" name="Conector recto de flecha 43">
            <a:extLst>
              <a:ext uri="{FF2B5EF4-FFF2-40B4-BE49-F238E27FC236}">
                <a16:creationId xmlns:a16="http://schemas.microsoft.com/office/drawing/2014/main" xmlns="" id="{36DBFE4D-F494-47A1-B1FF-E318F0D16799}"/>
              </a:ext>
            </a:extLst>
          </p:cNvPr>
          <p:cNvCxnSpPr>
            <a:cxnSpLocks/>
          </p:cNvCxnSpPr>
          <p:nvPr/>
        </p:nvCxnSpPr>
        <p:spPr>
          <a:xfrm flipV="1">
            <a:off x="9499504" y="2565867"/>
            <a:ext cx="0" cy="740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741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4DA1C55-E773-43F4-8A16-77CEC33B9C76}"/>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CREACIÓN DEL COMITÉ COVID</a:t>
            </a:r>
          </a:p>
        </p:txBody>
      </p:sp>
      <p:sp>
        <p:nvSpPr>
          <p:cNvPr id="5" name="Marcador de contenido 4">
            <a:extLst>
              <a:ext uri="{FF2B5EF4-FFF2-40B4-BE49-F238E27FC236}">
                <a16:creationId xmlns:a16="http://schemas.microsoft.com/office/drawing/2014/main" xmlns="" id="{D0CC1038-2301-4DCB-8E4D-B08041D11454}"/>
              </a:ext>
            </a:extLst>
          </p:cNvPr>
          <p:cNvSpPr>
            <a:spLocks noGrp="1"/>
          </p:cNvSpPr>
          <p:nvPr>
            <p:ph sz="half" idx="1"/>
          </p:nvPr>
        </p:nvSpPr>
        <p:spPr/>
        <p:txBody>
          <a:bodyPr>
            <a:normAutofit/>
          </a:bodyPr>
          <a:lstStyle/>
          <a:p>
            <a:pPr marL="0" indent="0" algn="just">
              <a:buNone/>
            </a:pPr>
            <a:r>
              <a:rPr lang="es-CO" sz="2000" dirty="0"/>
              <a:t>La E.S.E Hospital Local de Piedecuesta determina mediante acto administrativo resolución 029 del 2020 la creación y conformación del comité COVID, quienes dirigirán, organizaran y planearan el proceso de atención para usuarios sintomáticos respiratorios </a:t>
            </a:r>
          </a:p>
        </p:txBody>
      </p:sp>
      <p:pic>
        <p:nvPicPr>
          <p:cNvPr id="7" name="Marcador de contenido 6">
            <a:extLst>
              <a:ext uri="{FF2B5EF4-FFF2-40B4-BE49-F238E27FC236}">
                <a16:creationId xmlns:a16="http://schemas.microsoft.com/office/drawing/2014/main" xmlns="" id="{FA07318E-ADC3-4C09-8718-BE6F19F7D58B}"/>
              </a:ext>
            </a:extLst>
          </p:cNvPr>
          <p:cNvPicPr>
            <a:picLocks noGrp="1" noChangeAspect="1"/>
          </p:cNvPicPr>
          <p:nvPr>
            <p:ph sz="half" idx="2"/>
          </p:nvPr>
        </p:nvPicPr>
        <p:blipFill rotWithShape="1">
          <a:blip r:embed="rId2"/>
          <a:srcRect l="20628" t="25902" r="25000" b="1567"/>
          <a:stretch/>
        </p:blipFill>
        <p:spPr>
          <a:xfrm>
            <a:off x="6561436" y="1825625"/>
            <a:ext cx="4271722" cy="4105833"/>
          </a:xfrm>
          <a:prstGeom prst="rect">
            <a:avLst/>
          </a:prstGeom>
        </p:spPr>
      </p:pic>
    </p:spTree>
    <p:extLst>
      <p:ext uri="{BB962C8B-B14F-4D97-AF65-F5344CB8AC3E}">
        <p14:creationId xmlns:p14="http://schemas.microsoft.com/office/powerpoint/2010/main" val="205388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398360" y="757081"/>
            <a:ext cx="11793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002060"/>
                </a:solidFill>
                <a:latin typeface="Cooper Black" panose="0208090404030B020404" pitchFamily="18" charset="0"/>
              </a:rPr>
              <a:t>INDICADORES DE CALIDAD</a:t>
            </a:r>
            <a:endParaRPr lang="es-CO" b="1" dirty="0">
              <a:solidFill>
                <a:srgbClr val="002060"/>
              </a:solidFill>
              <a:latin typeface="Cooper Black" panose="0208090404030B020404" pitchFamily="18" charset="0"/>
            </a:endParaRPr>
          </a:p>
        </p:txBody>
      </p:sp>
      <p:pic>
        <p:nvPicPr>
          <p:cNvPr id="2" name="Imagen 1" descr="Representación en 3D de piezas de juego atadas con una cuerda">
            <a:extLst>
              <a:ext uri="{FF2B5EF4-FFF2-40B4-BE49-F238E27FC236}">
                <a16:creationId xmlns:a16="http://schemas.microsoft.com/office/drawing/2014/main" xmlns="" id="{19D876FB-5968-443E-AE73-ACA8B460BE87}"/>
              </a:ext>
            </a:extLst>
          </p:cNvPr>
          <p:cNvPicPr>
            <a:picLocks noChangeAspect="1"/>
          </p:cNvPicPr>
          <p:nvPr/>
        </p:nvPicPr>
        <p:blipFill>
          <a:blip r:embed="rId2" cstate="print">
            <a:extLst>
              <a:ext uri="{28A0092B-C50C-407E-A947-70E740481C1C}">
                <a14:useLocalDpi xmlns:a14="http://schemas.microsoft.com/office/drawing/2010/main" val="0"/>
              </a:ext>
            </a:extLst>
          </a:blip>
          <a:srcRect t="11569" b="11569"/>
          <a:stretch/>
        </p:blipFill>
        <p:spPr>
          <a:xfrm>
            <a:off x="3437680" y="1970318"/>
            <a:ext cx="5715000" cy="3293165"/>
          </a:xfrm>
          <a:prstGeom prst="rect">
            <a:avLst/>
          </a:prstGeom>
        </p:spPr>
      </p:pic>
    </p:spTree>
    <p:extLst>
      <p:ext uri="{BB962C8B-B14F-4D97-AF65-F5344CB8AC3E}">
        <p14:creationId xmlns:p14="http://schemas.microsoft.com/office/powerpoint/2010/main" val="1758522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DEEDD2E-D6A2-4D86-9442-A477E12CC8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908" y="1959126"/>
            <a:ext cx="4320059" cy="2939748"/>
          </a:xfrm>
          <a:prstGeom prst="rect">
            <a:avLst/>
          </a:prstGeom>
          <a:noFill/>
          <a:ln>
            <a:noFill/>
          </a:ln>
        </p:spPr>
      </p:pic>
      <p:pic>
        <p:nvPicPr>
          <p:cNvPr id="5" name="Imagen 4">
            <a:extLst>
              <a:ext uri="{FF2B5EF4-FFF2-40B4-BE49-F238E27FC236}">
                <a16:creationId xmlns:a16="http://schemas.microsoft.com/office/drawing/2014/main" xmlns="" id="{892909B1-898E-45DA-9A3A-28F6BA8431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031" y="1959127"/>
            <a:ext cx="4320059" cy="2939747"/>
          </a:xfrm>
          <a:prstGeom prst="rect">
            <a:avLst/>
          </a:prstGeom>
          <a:noFill/>
          <a:ln>
            <a:noFill/>
          </a:ln>
        </p:spPr>
      </p:pic>
      <p:sp>
        <p:nvSpPr>
          <p:cNvPr id="6" name="Título 5">
            <a:extLst>
              <a:ext uri="{FF2B5EF4-FFF2-40B4-BE49-F238E27FC236}">
                <a16:creationId xmlns:a16="http://schemas.microsoft.com/office/drawing/2014/main" xmlns="" id="{0C685F3B-FCAD-4F9C-B7A6-8DC6B251EA4C}"/>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CREACIÓN DEL COMITÉ COVID</a:t>
            </a:r>
            <a:endParaRPr lang="es-CO" sz="3600" dirty="0"/>
          </a:p>
        </p:txBody>
      </p:sp>
    </p:spTree>
    <p:extLst>
      <p:ext uri="{BB962C8B-B14F-4D97-AF65-F5344CB8AC3E}">
        <p14:creationId xmlns:p14="http://schemas.microsoft.com/office/powerpoint/2010/main" val="352780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B5470F-956C-40AD-8839-7FFAD82050F0}"/>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a:t>
            </a:r>
          </a:p>
        </p:txBody>
      </p:sp>
      <p:sp>
        <p:nvSpPr>
          <p:cNvPr id="3" name="Marcador de contenido 2">
            <a:extLst>
              <a:ext uri="{FF2B5EF4-FFF2-40B4-BE49-F238E27FC236}">
                <a16:creationId xmlns:a16="http://schemas.microsoft.com/office/drawing/2014/main" xmlns="" id="{0614FCA2-BD9B-4E1E-8EAF-E8C58CB6F550}"/>
              </a:ext>
            </a:extLst>
          </p:cNvPr>
          <p:cNvSpPr>
            <a:spLocks noGrp="1"/>
          </p:cNvSpPr>
          <p:nvPr>
            <p:ph idx="1"/>
          </p:nvPr>
        </p:nvSpPr>
        <p:spPr>
          <a:xfrm>
            <a:off x="2647043" y="1811110"/>
            <a:ext cx="6897914" cy="4351338"/>
          </a:xfrm>
        </p:spPr>
        <p:txBody>
          <a:bodyPr>
            <a:normAutofit/>
          </a:bodyPr>
          <a:lstStyle/>
          <a:p>
            <a:pPr marL="0" indent="0">
              <a:buNone/>
            </a:pPr>
            <a:r>
              <a:rPr lang="es-CO" sz="2000" dirty="0"/>
              <a:t>Siguiendo los lineamientos dados por el MSPS, la E.S.E Hospital Local de Piedecuesta realiza modificaciones estructúrales en su planta física del la sede principal y apertura de servicios ambulatorios a través de la modalidad de telecosulta, los cuales inician funcionamiento a partir del 01 de junio del 2020, logrando continuar con la atención segura, humanizada e integral que caracteriza la institución.</a:t>
            </a:r>
          </a:p>
        </p:txBody>
      </p:sp>
    </p:spTree>
    <p:extLst>
      <p:ext uri="{BB962C8B-B14F-4D97-AF65-F5344CB8AC3E}">
        <p14:creationId xmlns:p14="http://schemas.microsoft.com/office/powerpoint/2010/main" val="68044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8E8F2D-EAEB-4131-8B8C-66346B8E0235}"/>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RUTA DE INGRESO</a:t>
            </a:r>
          </a:p>
        </p:txBody>
      </p:sp>
      <p:sp>
        <p:nvSpPr>
          <p:cNvPr id="7" name="CuadroTexto 6">
            <a:extLst>
              <a:ext uri="{FF2B5EF4-FFF2-40B4-BE49-F238E27FC236}">
                <a16:creationId xmlns:a16="http://schemas.microsoft.com/office/drawing/2014/main" xmlns="" id="{87AB5463-E018-4014-9745-16FE075C0DD2}"/>
              </a:ext>
            </a:extLst>
          </p:cNvPr>
          <p:cNvSpPr txBox="1"/>
          <p:nvPr/>
        </p:nvSpPr>
        <p:spPr>
          <a:xfrm>
            <a:off x="306860" y="3437364"/>
            <a:ext cx="1225378" cy="461665"/>
          </a:xfrm>
          <a:prstGeom prst="rect">
            <a:avLst/>
          </a:prstGeom>
          <a:noFill/>
          <a:ln>
            <a:solidFill>
              <a:schemeClr val="tx1"/>
            </a:solidFill>
          </a:ln>
        </p:spPr>
        <p:txBody>
          <a:bodyPr wrap="square" rtlCol="0">
            <a:spAutoFit/>
          </a:bodyPr>
          <a:lstStyle/>
          <a:p>
            <a:pPr algn="ctr"/>
            <a:r>
              <a:rPr lang="es-CO" sz="1200" dirty="0"/>
              <a:t>Realización del pre-triage</a:t>
            </a:r>
          </a:p>
        </p:txBody>
      </p:sp>
      <p:sp>
        <p:nvSpPr>
          <p:cNvPr id="9" name="CuadroTexto 8">
            <a:extLst>
              <a:ext uri="{FF2B5EF4-FFF2-40B4-BE49-F238E27FC236}">
                <a16:creationId xmlns:a16="http://schemas.microsoft.com/office/drawing/2014/main" xmlns="" id="{BDADA8F1-2459-44C3-8C4B-AD3B248EE085}"/>
              </a:ext>
            </a:extLst>
          </p:cNvPr>
          <p:cNvSpPr txBox="1"/>
          <p:nvPr/>
        </p:nvSpPr>
        <p:spPr>
          <a:xfrm>
            <a:off x="2139779" y="3437364"/>
            <a:ext cx="1225378" cy="461665"/>
          </a:xfrm>
          <a:prstGeom prst="rect">
            <a:avLst/>
          </a:prstGeom>
          <a:noFill/>
          <a:ln>
            <a:solidFill>
              <a:schemeClr val="tx1"/>
            </a:solidFill>
          </a:ln>
        </p:spPr>
        <p:txBody>
          <a:bodyPr wrap="square" rtlCol="0">
            <a:spAutoFit/>
          </a:bodyPr>
          <a:lstStyle/>
          <a:p>
            <a:pPr algn="ctr"/>
            <a:r>
              <a:rPr lang="es-CO" sz="1200" dirty="0"/>
              <a:t>Admisión en urgencias</a:t>
            </a:r>
          </a:p>
        </p:txBody>
      </p:sp>
      <p:cxnSp>
        <p:nvCxnSpPr>
          <p:cNvPr id="11" name="Conector recto de flecha 10">
            <a:extLst>
              <a:ext uri="{FF2B5EF4-FFF2-40B4-BE49-F238E27FC236}">
                <a16:creationId xmlns:a16="http://schemas.microsoft.com/office/drawing/2014/main" xmlns="" id="{FD5031C8-5BC0-423B-8D61-22FF26BE67EA}"/>
              </a:ext>
            </a:extLst>
          </p:cNvPr>
          <p:cNvCxnSpPr>
            <a:cxnSpLocks/>
          </p:cNvCxnSpPr>
          <p:nvPr/>
        </p:nvCxnSpPr>
        <p:spPr>
          <a:xfrm flipV="1">
            <a:off x="1595051" y="3668196"/>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xmlns="" id="{CFD20365-FCA1-4062-892B-12817B4996A4}"/>
              </a:ext>
            </a:extLst>
          </p:cNvPr>
          <p:cNvSpPr txBox="1"/>
          <p:nvPr/>
        </p:nvSpPr>
        <p:spPr>
          <a:xfrm>
            <a:off x="3972697" y="3429000"/>
            <a:ext cx="1225378" cy="461665"/>
          </a:xfrm>
          <a:prstGeom prst="rect">
            <a:avLst/>
          </a:prstGeom>
          <a:noFill/>
          <a:ln>
            <a:solidFill>
              <a:schemeClr val="tx1"/>
            </a:solidFill>
          </a:ln>
        </p:spPr>
        <p:txBody>
          <a:bodyPr wrap="square" rtlCol="0">
            <a:spAutoFit/>
          </a:bodyPr>
          <a:lstStyle/>
          <a:p>
            <a:pPr algn="ctr"/>
            <a:r>
              <a:rPr lang="es-CO" sz="1200" dirty="0"/>
              <a:t>Síntomas respiratorios </a:t>
            </a:r>
          </a:p>
        </p:txBody>
      </p:sp>
      <p:cxnSp>
        <p:nvCxnSpPr>
          <p:cNvPr id="13" name="Conector recto de flecha 12">
            <a:extLst>
              <a:ext uri="{FF2B5EF4-FFF2-40B4-BE49-F238E27FC236}">
                <a16:creationId xmlns:a16="http://schemas.microsoft.com/office/drawing/2014/main" xmlns="" id="{07099D2E-5499-4B61-BD79-38D851477BB2}"/>
              </a:ext>
            </a:extLst>
          </p:cNvPr>
          <p:cNvCxnSpPr>
            <a:cxnSpLocks/>
          </p:cNvCxnSpPr>
          <p:nvPr/>
        </p:nvCxnSpPr>
        <p:spPr>
          <a:xfrm flipV="1">
            <a:off x="3427970" y="3668195"/>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xmlns="" id="{D81E4493-C5B5-4E0F-BD48-40788E3339E4}"/>
              </a:ext>
            </a:extLst>
          </p:cNvPr>
          <p:cNvSpPr txBox="1"/>
          <p:nvPr/>
        </p:nvSpPr>
        <p:spPr>
          <a:xfrm>
            <a:off x="5454478" y="5866308"/>
            <a:ext cx="460289" cy="276999"/>
          </a:xfrm>
          <a:prstGeom prst="rect">
            <a:avLst/>
          </a:prstGeom>
          <a:noFill/>
          <a:ln>
            <a:solidFill>
              <a:schemeClr val="tx1"/>
            </a:solidFill>
          </a:ln>
        </p:spPr>
        <p:txBody>
          <a:bodyPr wrap="square" rtlCol="0">
            <a:spAutoFit/>
          </a:bodyPr>
          <a:lstStyle/>
          <a:p>
            <a:pPr algn="ctr"/>
            <a:r>
              <a:rPr lang="es-CO" sz="1200" dirty="0"/>
              <a:t>No </a:t>
            </a:r>
          </a:p>
        </p:txBody>
      </p:sp>
      <p:sp>
        <p:nvSpPr>
          <p:cNvPr id="15" name="CuadroTexto 14">
            <a:extLst>
              <a:ext uri="{FF2B5EF4-FFF2-40B4-BE49-F238E27FC236}">
                <a16:creationId xmlns:a16="http://schemas.microsoft.com/office/drawing/2014/main" xmlns="" id="{5F843A31-EBC5-4ED8-9A88-CBF8EE39AB88}"/>
              </a:ext>
            </a:extLst>
          </p:cNvPr>
          <p:cNvSpPr txBox="1"/>
          <p:nvPr/>
        </p:nvSpPr>
        <p:spPr>
          <a:xfrm>
            <a:off x="5454478" y="2288868"/>
            <a:ext cx="460289" cy="276999"/>
          </a:xfrm>
          <a:prstGeom prst="rect">
            <a:avLst/>
          </a:prstGeom>
          <a:noFill/>
          <a:ln>
            <a:solidFill>
              <a:schemeClr val="tx1"/>
            </a:solidFill>
          </a:ln>
        </p:spPr>
        <p:txBody>
          <a:bodyPr wrap="square" rtlCol="0">
            <a:spAutoFit/>
          </a:bodyPr>
          <a:lstStyle/>
          <a:p>
            <a:pPr algn="ctr"/>
            <a:r>
              <a:rPr lang="es-CO" sz="1200" dirty="0"/>
              <a:t>Si</a:t>
            </a:r>
          </a:p>
        </p:txBody>
      </p:sp>
      <p:cxnSp>
        <p:nvCxnSpPr>
          <p:cNvPr id="17" name="Conector: angular 16">
            <a:extLst>
              <a:ext uri="{FF2B5EF4-FFF2-40B4-BE49-F238E27FC236}">
                <a16:creationId xmlns:a16="http://schemas.microsoft.com/office/drawing/2014/main" xmlns="" id="{D2964125-1DDF-4A3D-8E5E-B9425800B704}"/>
              </a:ext>
            </a:extLst>
          </p:cNvPr>
          <p:cNvCxnSpPr>
            <a:cxnSpLocks/>
            <a:endCxn id="15" idx="1"/>
          </p:cNvCxnSpPr>
          <p:nvPr/>
        </p:nvCxnSpPr>
        <p:spPr>
          <a:xfrm rot="5400000" flipH="1" flipV="1">
            <a:off x="4680203" y="2574798"/>
            <a:ext cx="921704" cy="6268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angular 18">
            <a:extLst>
              <a:ext uri="{FF2B5EF4-FFF2-40B4-BE49-F238E27FC236}">
                <a16:creationId xmlns:a16="http://schemas.microsoft.com/office/drawing/2014/main" xmlns="" id="{54452CCC-E696-49CD-A39A-AA3BBBB2C812}"/>
              </a:ext>
            </a:extLst>
          </p:cNvPr>
          <p:cNvCxnSpPr>
            <a:cxnSpLocks/>
          </p:cNvCxnSpPr>
          <p:nvPr/>
        </p:nvCxnSpPr>
        <p:spPr>
          <a:xfrm rot="16200000" flipH="1">
            <a:off x="4076770" y="4743455"/>
            <a:ext cx="2012211" cy="510487"/>
          </a:xfrm>
          <a:prstGeom prst="bentConnector3">
            <a:avLst>
              <a:gd name="adj1" fmla="val 100355"/>
            </a:avLst>
          </a:prstGeom>
          <a:ln>
            <a:tailEnd type="triangle"/>
          </a:ln>
        </p:spPr>
        <p:style>
          <a:lnRef idx="1">
            <a:schemeClr val="dk1"/>
          </a:lnRef>
          <a:fillRef idx="0">
            <a:schemeClr val="dk1"/>
          </a:fillRef>
          <a:effectRef idx="0">
            <a:schemeClr val="dk1"/>
          </a:effectRef>
          <a:fontRef idx="minor">
            <a:schemeClr val="tx1"/>
          </a:fontRef>
        </p:style>
      </p:cxnSp>
      <p:sp>
        <p:nvSpPr>
          <p:cNvPr id="26" name="CuadroTexto 25">
            <a:extLst>
              <a:ext uri="{FF2B5EF4-FFF2-40B4-BE49-F238E27FC236}">
                <a16:creationId xmlns:a16="http://schemas.microsoft.com/office/drawing/2014/main" xmlns="" id="{AE25FFC2-F24A-456B-B8FD-0D781E8E621E}"/>
              </a:ext>
            </a:extLst>
          </p:cNvPr>
          <p:cNvSpPr txBox="1"/>
          <p:nvPr/>
        </p:nvSpPr>
        <p:spPr>
          <a:xfrm>
            <a:off x="6681135" y="2104198"/>
            <a:ext cx="1225378" cy="646331"/>
          </a:xfrm>
          <a:prstGeom prst="rect">
            <a:avLst/>
          </a:prstGeom>
          <a:noFill/>
          <a:ln>
            <a:solidFill>
              <a:schemeClr val="tx1"/>
            </a:solidFill>
          </a:ln>
        </p:spPr>
        <p:txBody>
          <a:bodyPr wrap="square" rtlCol="0">
            <a:spAutoFit/>
          </a:bodyPr>
          <a:lstStyle/>
          <a:p>
            <a:pPr algn="ctr"/>
            <a:r>
              <a:rPr lang="es-CO" sz="1200" dirty="0"/>
              <a:t>Área H ( antigua zona de consulta externa)</a:t>
            </a:r>
          </a:p>
        </p:txBody>
      </p:sp>
      <p:cxnSp>
        <p:nvCxnSpPr>
          <p:cNvPr id="27" name="Conector recto de flecha 26">
            <a:extLst>
              <a:ext uri="{FF2B5EF4-FFF2-40B4-BE49-F238E27FC236}">
                <a16:creationId xmlns:a16="http://schemas.microsoft.com/office/drawing/2014/main" xmlns="" id="{82CC2ECD-E856-469F-85C6-488407D24475}"/>
              </a:ext>
            </a:extLst>
          </p:cNvPr>
          <p:cNvCxnSpPr>
            <a:cxnSpLocks/>
          </p:cNvCxnSpPr>
          <p:nvPr/>
        </p:nvCxnSpPr>
        <p:spPr>
          <a:xfrm flipV="1">
            <a:off x="6059699" y="2427366"/>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xmlns="" id="{2218CD56-47C6-46FB-9116-8C9426B70609}"/>
              </a:ext>
            </a:extLst>
          </p:cNvPr>
          <p:cNvCxnSpPr>
            <a:cxnSpLocks/>
          </p:cNvCxnSpPr>
          <p:nvPr/>
        </p:nvCxnSpPr>
        <p:spPr>
          <a:xfrm flipV="1">
            <a:off x="6059699" y="6004807"/>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CuadroTexto 28">
            <a:extLst>
              <a:ext uri="{FF2B5EF4-FFF2-40B4-BE49-F238E27FC236}">
                <a16:creationId xmlns:a16="http://schemas.microsoft.com/office/drawing/2014/main" xmlns="" id="{769026BC-4AF7-4927-A003-AD356F996BEE}"/>
              </a:ext>
            </a:extLst>
          </p:cNvPr>
          <p:cNvSpPr txBox="1"/>
          <p:nvPr/>
        </p:nvSpPr>
        <p:spPr>
          <a:xfrm>
            <a:off x="6681135" y="5773974"/>
            <a:ext cx="1225378" cy="461665"/>
          </a:xfrm>
          <a:prstGeom prst="rect">
            <a:avLst/>
          </a:prstGeom>
          <a:noFill/>
          <a:ln>
            <a:solidFill>
              <a:schemeClr val="tx1"/>
            </a:solidFill>
          </a:ln>
        </p:spPr>
        <p:txBody>
          <a:bodyPr wrap="square" rtlCol="0">
            <a:spAutoFit/>
          </a:bodyPr>
          <a:lstStyle/>
          <a:p>
            <a:pPr algn="ctr"/>
            <a:r>
              <a:rPr lang="es-CO" sz="1200" dirty="0"/>
              <a:t>Consultorio 1, 2, 3 de urgencias</a:t>
            </a:r>
          </a:p>
        </p:txBody>
      </p:sp>
      <p:cxnSp>
        <p:nvCxnSpPr>
          <p:cNvPr id="30" name="Conector recto de flecha 29">
            <a:extLst>
              <a:ext uri="{FF2B5EF4-FFF2-40B4-BE49-F238E27FC236}">
                <a16:creationId xmlns:a16="http://schemas.microsoft.com/office/drawing/2014/main" xmlns="" id="{61525183-33CD-45E6-9F9E-65CD6704E698}"/>
              </a:ext>
            </a:extLst>
          </p:cNvPr>
          <p:cNvCxnSpPr>
            <a:cxnSpLocks/>
          </p:cNvCxnSpPr>
          <p:nvPr/>
        </p:nvCxnSpPr>
        <p:spPr>
          <a:xfrm flipV="1">
            <a:off x="7985542" y="6004805"/>
            <a:ext cx="481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CuadroTexto 30">
            <a:extLst>
              <a:ext uri="{FF2B5EF4-FFF2-40B4-BE49-F238E27FC236}">
                <a16:creationId xmlns:a16="http://schemas.microsoft.com/office/drawing/2014/main" xmlns="" id="{68D68AC2-5406-4644-9BD6-66CECC0A69F8}"/>
              </a:ext>
            </a:extLst>
          </p:cNvPr>
          <p:cNvSpPr txBox="1"/>
          <p:nvPr/>
        </p:nvSpPr>
        <p:spPr>
          <a:xfrm>
            <a:off x="8672881" y="5477210"/>
            <a:ext cx="1225378" cy="1015663"/>
          </a:xfrm>
          <a:prstGeom prst="rect">
            <a:avLst/>
          </a:prstGeom>
          <a:noFill/>
          <a:ln>
            <a:solidFill>
              <a:schemeClr val="tx1"/>
            </a:solidFill>
          </a:ln>
        </p:spPr>
        <p:txBody>
          <a:bodyPr wrap="square" rtlCol="0">
            <a:spAutoFit/>
          </a:bodyPr>
          <a:lstStyle/>
          <a:p>
            <a:pPr algn="ctr"/>
            <a:r>
              <a:rPr lang="es-CO" sz="1200" dirty="0"/>
              <a:t>Observación</a:t>
            </a:r>
          </a:p>
          <a:p>
            <a:pPr algn="ctr"/>
            <a:r>
              <a:rPr lang="es-CO" sz="1200" dirty="0"/>
              <a:t>Hospitalización</a:t>
            </a:r>
          </a:p>
          <a:p>
            <a:pPr algn="ctr"/>
            <a:r>
              <a:rPr lang="es-CO" sz="1200" dirty="0"/>
              <a:t>Remisión</a:t>
            </a:r>
          </a:p>
          <a:p>
            <a:pPr algn="ctr"/>
            <a:r>
              <a:rPr lang="es-CO" sz="1200" dirty="0"/>
              <a:t>Domicilio</a:t>
            </a:r>
          </a:p>
          <a:p>
            <a:pPr algn="ctr"/>
            <a:r>
              <a:rPr lang="es-CO" sz="1200" dirty="0"/>
              <a:t>morgue </a:t>
            </a:r>
          </a:p>
        </p:txBody>
      </p:sp>
      <p:cxnSp>
        <p:nvCxnSpPr>
          <p:cNvPr id="32" name="Conector recto de flecha 31">
            <a:extLst>
              <a:ext uri="{FF2B5EF4-FFF2-40B4-BE49-F238E27FC236}">
                <a16:creationId xmlns:a16="http://schemas.microsoft.com/office/drawing/2014/main" xmlns="" id="{1BA5D0EA-8B05-4F32-A4FA-CC47DE9ECDC8}"/>
              </a:ext>
            </a:extLst>
          </p:cNvPr>
          <p:cNvCxnSpPr>
            <a:cxnSpLocks/>
          </p:cNvCxnSpPr>
          <p:nvPr/>
        </p:nvCxnSpPr>
        <p:spPr>
          <a:xfrm>
            <a:off x="7293824" y="2828471"/>
            <a:ext cx="0" cy="600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CuadroTexto 37">
            <a:extLst>
              <a:ext uri="{FF2B5EF4-FFF2-40B4-BE49-F238E27FC236}">
                <a16:creationId xmlns:a16="http://schemas.microsoft.com/office/drawing/2014/main" xmlns="" id="{0FDB6884-3235-477F-8699-27571E68E9A1}"/>
              </a:ext>
            </a:extLst>
          </p:cNvPr>
          <p:cNvSpPr txBox="1"/>
          <p:nvPr/>
        </p:nvSpPr>
        <p:spPr>
          <a:xfrm>
            <a:off x="6681135" y="3570748"/>
            <a:ext cx="1225378" cy="276999"/>
          </a:xfrm>
          <a:prstGeom prst="rect">
            <a:avLst/>
          </a:prstGeom>
          <a:noFill/>
          <a:ln>
            <a:solidFill>
              <a:schemeClr val="tx1"/>
            </a:solidFill>
          </a:ln>
        </p:spPr>
        <p:txBody>
          <a:bodyPr wrap="square" rtlCol="0">
            <a:spAutoFit/>
          </a:bodyPr>
          <a:lstStyle/>
          <a:p>
            <a:pPr algn="ctr"/>
            <a:r>
              <a:rPr lang="es-CO" sz="1200" dirty="0"/>
              <a:t>Observación </a:t>
            </a:r>
          </a:p>
        </p:txBody>
      </p:sp>
      <p:cxnSp>
        <p:nvCxnSpPr>
          <p:cNvPr id="40" name="Conector recto de flecha 39">
            <a:extLst>
              <a:ext uri="{FF2B5EF4-FFF2-40B4-BE49-F238E27FC236}">
                <a16:creationId xmlns:a16="http://schemas.microsoft.com/office/drawing/2014/main" xmlns="" id="{90472FEB-74F5-45E8-AD15-88CFD06CAD67}"/>
              </a:ext>
            </a:extLst>
          </p:cNvPr>
          <p:cNvCxnSpPr>
            <a:cxnSpLocks/>
          </p:cNvCxnSpPr>
          <p:nvPr/>
        </p:nvCxnSpPr>
        <p:spPr>
          <a:xfrm>
            <a:off x="8123786" y="3709246"/>
            <a:ext cx="6873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CuadroTexto 40">
            <a:extLst>
              <a:ext uri="{FF2B5EF4-FFF2-40B4-BE49-F238E27FC236}">
                <a16:creationId xmlns:a16="http://schemas.microsoft.com/office/drawing/2014/main" xmlns="" id="{7855DBEC-5E35-4A01-AF6A-5315A09EDD69}"/>
              </a:ext>
            </a:extLst>
          </p:cNvPr>
          <p:cNvSpPr txBox="1"/>
          <p:nvPr/>
        </p:nvSpPr>
        <p:spPr>
          <a:xfrm>
            <a:off x="8886815" y="3437362"/>
            <a:ext cx="1225378" cy="461665"/>
          </a:xfrm>
          <a:prstGeom prst="rect">
            <a:avLst/>
          </a:prstGeom>
          <a:noFill/>
          <a:ln>
            <a:solidFill>
              <a:schemeClr val="tx1"/>
            </a:solidFill>
          </a:ln>
        </p:spPr>
        <p:txBody>
          <a:bodyPr wrap="square" rtlCol="0">
            <a:spAutoFit/>
          </a:bodyPr>
          <a:lstStyle/>
          <a:p>
            <a:pPr algn="ctr"/>
            <a:r>
              <a:rPr lang="es-CO" sz="1200" dirty="0"/>
              <a:t>Cubículos de área H</a:t>
            </a:r>
          </a:p>
        </p:txBody>
      </p:sp>
      <p:sp>
        <p:nvSpPr>
          <p:cNvPr id="43" name="CuadroTexto 42">
            <a:extLst>
              <a:ext uri="{FF2B5EF4-FFF2-40B4-BE49-F238E27FC236}">
                <a16:creationId xmlns:a16="http://schemas.microsoft.com/office/drawing/2014/main" xmlns="" id="{8C459882-9597-4496-BD79-E12115099136}"/>
              </a:ext>
            </a:extLst>
          </p:cNvPr>
          <p:cNvSpPr txBox="1"/>
          <p:nvPr/>
        </p:nvSpPr>
        <p:spPr>
          <a:xfrm>
            <a:off x="8886815" y="1851127"/>
            <a:ext cx="1225378" cy="646331"/>
          </a:xfrm>
          <a:prstGeom prst="rect">
            <a:avLst/>
          </a:prstGeom>
          <a:noFill/>
          <a:ln>
            <a:solidFill>
              <a:schemeClr val="tx1"/>
            </a:solidFill>
          </a:ln>
        </p:spPr>
        <p:txBody>
          <a:bodyPr wrap="square" rtlCol="0">
            <a:spAutoFit/>
          </a:bodyPr>
          <a:lstStyle/>
          <a:p>
            <a:pPr algn="ctr"/>
            <a:r>
              <a:rPr lang="es-CO" sz="1200" dirty="0"/>
              <a:t>Remisión</a:t>
            </a:r>
          </a:p>
          <a:p>
            <a:pPr algn="ctr"/>
            <a:r>
              <a:rPr lang="es-CO" sz="1200" dirty="0"/>
              <a:t>Domicilio</a:t>
            </a:r>
          </a:p>
          <a:p>
            <a:pPr algn="ctr"/>
            <a:r>
              <a:rPr lang="es-CO" sz="1200" dirty="0"/>
              <a:t>morgue  </a:t>
            </a:r>
          </a:p>
        </p:txBody>
      </p:sp>
      <p:cxnSp>
        <p:nvCxnSpPr>
          <p:cNvPr id="44" name="Conector recto de flecha 43">
            <a:extLst>
              <a:ext uri="{FF2B5EF4-FFF2-40B4-BE49-F238E27FC236}">
                <a16:creationId xmlns:a16="http://schemas.microsoft.com/office/drawing/2014/main" xmlns="" id="{36DBFE4D-F494-47A1-B1FF-E318F0D16799}"/>
              </a:ext>
            </a:extLst>
          </p:cNvPr>
          <p:cNvCxnSpPr>
            <a:cxnSpLocks/>
          </p:cNvCxnSpPr>
          <p:nvPr/>
        </p:nvCxnSpPr>
        <p:spPr>
          <a:xfrm flipV="1">
            <a:off x="9499504" y="2565867"/>
            <a:ext cx="0" cy="740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3979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3C80A9-8664-4D60-A893-3888AEB66E56}"/>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a:t>
            </a:r>
            <a:endParaRPr lang="es-CO" sz="3600" dirty="0"/>
          </a:p>
        </p:txBody>
      </p:sp>
      <p:pic>
        <p:nvPicPr>
          <p:cNvPr id="5" name="Imagen 4">
            <a:extLst>
              <a:ext uri="{FF2B5EF4-FFF2-40B4-BE49-F238E27FC236}">
                <a16:creationId xmlns:a16="http://schemas.microsoft.com/office/drawing/2014/main" xmlns="" id="{827E5795-1152-47F5-A4CF-866DC071DF98}"/>
              </a:ext>
            </a:extLst>
          </p:cNvPr>
          <p:cNvPicPr>
            <a:picLocks noChangeAspect="1"/>
          </p:cNvPicPr>
          <p:nvPr/>
        </p:nvPicPr>
        <p:blipFill rotWithShape="1">
          <a:blip r:embed="rId2"/>
          <a:srcRect l="26554" t="28099" r="31892" b="1958"/>
          <a:stretch/>
        </p:blipFill>
        <p:spPr>
          <a:xfrm>
            <a:off x="838200" y="1690690"/>
            <a:ext cx="4894943" cy="3993418"/>
          </a:xfrm>
          <a:prstGeom prst="rect">
            <a:avLst/>
          </a:prstGeom>
        </p:spPr>
      </p:pic>
      <p:pic>
        <p:nvPicPr>
          <p:cNvPr id="8" name="Imagen 7">
            <a:extLst>
              <a:ext uri="{FF2B5EF4-FFF2-40B4-BE49-F238E27FC236}">
                <a16:creationId xmlns:a16="http://schemas.microsoft.com/office/drawing/2014/main" xmlns="" id="{77FC4DAB-EF35-4E2A-95C8-A64B4CF52EA9}"/>
              </a:ext>
            </a:extLst>
          </p:cNvPr>
          <p:cNvPicPr>
            <a:picLocks noChangeAspect="1"/>
          </p:cNvPicPr>
          <p:nvPr/>
        </p:nvPicPr>
        <p:blipFill rotWithShape="1">
          <a:blip r:embed="rId3"/>
          <a:srcRect l="28095" t="32796" r="32500" b="1776"/>
          <a:stretch/>
        </p:blipFill>
        <p:spPr>
          <a:xfrm>
            <a:off x="6257381" y="1690690"/>
            <a:ext cx="4277739" cy="3993418"/>
          </a:xfrm>
          <a:prstGeom prst="rect">
            <a:avLst/>
          </a:prstGeom>
        </p:spPr>
      </p:pic>
    </p:spTree>
    <p:extLst>
      <p:ext uri="{BB962C8B-B14F-4D97-AF65-F5344CB8AC3E}">
        <p14:creationId xmlns:p14="http://schemas.microsoft.com/office/powerpoint/2010/main" val="2418862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3C80A9-8664-4D60-A893-3888AEB66E56}"/>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a:t>
            </a:r>
            <a:endParaRPr lang="es-CO" sz="3600" dirty="0"/>
          </a:p>
        </p:txBody>
      </p:sp>
      <p:graphicFrame>
        <p:nvGraphicFramePr>
          <p:cNvPr id="7" name="Tabla 6">
            <a:extLst>
              <a:ext uri="{FF2B5EF4-FFF2-40B4-BE49-F238E27FC236}">
                <a16:creationId xmlns:a16="http://schemas.microsoft.com/office/drawing/2014/main" xmlns="" id="{B33B6490-6154-4B6A-B862-43BD7C03C760}"/>
              </a:ext>
            </a:extLst>
          </p:cNvPr>
          <p:cNvGraphicFramePr>
            <a:graphicFrameLocks noGrp="1"/>
          </p:cNvGraphicFramePr>
          <p:nvPr/>
        </p:nvGraphicFramePr>
        <p:xfrm>
          <a:off x="274470" y="1683209"/>
          <a:ext cx="10698328" cy="4339098"/>
        </p:xfrm>
        <a:graphic>
          <a:graphicData uri="http://schemas.openxmlformats.org/drawingml/2006/table">
            <a:tbl>
              <a:tblPr/>
              <a:tblGrid>
                <a:gridCol w="1825149">
                  <a:extLst>
                    <a:ext uri="{9D8B030D-6E8A-4147-A177-3AD203B41FA5}">
                      <a16:colId xmlns:a16="http://schemas.microsoft.com/office/drawing/2014/main" xmlns="" val="439889141"/>
                    </a:ext>
                  </a:extLst>
                </a:gridCol>
                <a:gridCol w="2907718">
                  <a:extLst>
                    <a:ext uri="{9D8B030D-6E8A-4147-A177-3AD203B41FA5}">
                      <a16:colId xmlns:a16="http://schemas.microsoft.com/office/drawing/2014/main" xmlns="" val="1037501417"/>
                    </a:ext>
                  </a:extLst>
                </a:gridCol>
                <a:gridCol w="1682678">
                  <a:extLst>
                    <a:ext uri="{9D8B030D-6E8A-4147-A177-3AD203B41FA5}">
                      <a16:colId xmlns:a16="http://schemas.microsoft.com/office/drawing/2014/main" xmlns="" val="3018505936"/>
                    </a:ext>
                  </a:extLst>
                </a:gridCol>
                <a:gridCol w="1529411">
                  <a:extLst>
                    <a:ext uri="{9D8B030D-6E8A-4147-A177-3AD203B41FA5}">
                      <a16:colId xmlns:a16="http://schemas.microsoft.com/office/drawing/2014/main" xmlns="" val="2806344342"/>
                    </a:ext>
                  </a:extLst>
                </a:gridCol>
                <a:gridCol w="2753372">
                  <a:extLst>
                    <a:ext uri="{9D8B030D-6E8A-4147-A177-3AD203B41FA5}">
                      <a16:colId xmlns:a16="http://schemas.microsoft.com/office/drawing/2014/main" xmlns="" val="16779628"/>
                    </a:ext>
                  </a:extLst>
                </a:gridCol>
              </a:tblGrid>
              <a:tr h="121254">
                <a:tc>
                  <a:txBody>
                    <a:bodyPr/>
                    <a:lstStyle/>
                    <a:p>
                      <a:pPr algn="ctr">
                        <a:spcAft>
                          <a:spcPts val="0"/>
                        </a:spcAft>
                      </a:pPr>
                      <a:r>
                        <a:rPr lang="es-ES" sz="900" dirty="0">
                          <a:effectLst/>
                          <a:latin typeface="Arial" panose="020B0604020202020204" pitchFamily="34" charset="0"/>
                          <a:ea typeface="Arial" panose="020B0604020202020204" pitchFamily="34" charset="0"/>
                        </a:rPr>
                        <a:t>ETAPA</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DESCRIPCIÓN</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RESPONSABLE</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CLASIFICACIÓN DE RIESGO</a:t>
                      </a:r>
                      <a:endParaRPr lang="es-CO" sz="900" dirty="0">
                        <a:effectLst/>
                        <a:latin typeface="Arial" panose="020B0604020202020204" pitchFamily="34" charset="0"/>
                        <a:ea typeface="Arial" panose="020B0604020202020204" pitchFamily="34" charset="0"/>
                      </a:endParaRPr>
                    </a:p>
                  </a:txBody>
                  <a:tcPr marL="40373" marR="40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NIVEL EPP</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266995649"/>
                  </a:ext>
                </a:extLst>
              </a:tr>
              <a:tr h="1201485">
                <a:tc>
                  <a:txBody>
                    <a:bodyPr/>
                    <a:lstStyle/>
                    <a:p>
                      <a:pPr algn="ctr">
                        <a:spcAft>
                          <a:spcPts val="0"/>
                        </a:spcAft>
                      </a:pPr>
                      <a:r>
                        <a:rPr lang="es-ES" sz="900" dirty="0">
                          <a:effectLst/>
                          <a:latin typeface="Arial" panose="020B0604020202020204" pitchFamily="34" charset="0"/>
                          <a:ea typeface="Arial" panose="020B0604020202020204" pitchFamily="34" charset="0"/>
                        </a:rPr>
                        <a:t>PRE</a:t>
                      </a:r>
                      <a:endParaRPr lang="es-CO" sz="900" dirty="0">
                        <a:effectLst/>
                        <a:latin typeface="Arial" panose="020B0604020202020204" pitchFamily="34" charset="0"/>
                        <a:ea typeface="Arial" panose="020B0604020202020204" pitchFamily="34" charset="0"/>
                      </a:endParaRPr>
                    </a:p>
                    <a:p>
                      <a:pPr algn="ctr">
                        <a:spcAft>
                          <a:spcPts val="0"/>
                        </a:spcAft>
                      </a:pPr>
                      <a:r>
                        <a:rPr lang="es-ES" sz="900" dirty="0">
                          <a:effectLst/>
                          <a:latin typeface="Arial" panose="020B0604020202020204" pitchFamily="34" charset="0"/>
                          <a:ea typeface="Arial" panose="020B0604020202020204" pitchFamily="34" charset="0"/>
                        </a:rPr>
                        <a:t>TRIAGE (ENTRADA DE URGENCIAS DEL HOSPITAL)</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s-ES" sz="900" dirty="0">
                          <a:effectLst/>
                          <a:latin typeface="Arial" panose="020B0604020202020204" pitchFamily="34" charset="0"/>
                          <a:ea typeface="Arial" panose="020B0604020202020204" pitchFamily="34" charset="0"/>
                        </a:rPr>
                        <a:t>Clasificación del paciente sospechoso aplicando una breve encuesta en búsqueda a tamizar síntomas respiratorios:</a:t>
                      </a:r>
                      <a:endParaRPr lang="es-CO" sz="900" dirty="0">
                        <a:effectLst/>
                        <a:latin typeface="Arial" panose="020B0604020202020204" pitchFamily="34" charset="0"/>
                        <a:ea typeface="Arial" panose="020B0604020202020204" pitchFamily="34" charset="0"/>
                      </a:endParaRPr>
                    </a:p>
                    <a:p>
                      <a:pPr marL="342900" lvl="0" indent="-342900" algn="l">
                        <a:spcAft>
                          <a:spcPts val="0"/>
                        </a:spcAft>
                        <a:buFont typeface="Symbol" panose="05050102010706020507" pitchFamily="18" charset="2"/>
                        <a:buChar char="-"/>
                      </a:pPr>
                      <a:r>
                        <a:rPr lang="es-ES" sz="900" u="none" strike="noStrike" dirty="0">
                          <a:effectLst/>
                          <a:latin typeface="Arial" panose="020B0604020202020204" pitchFamily="34" charset="0"/>
                          <a:ea typeface="Arial" panose="020B0604020202020204" pitchFamily="34" charset="0"/>
                        </a:rPr>
                        <a:t>fiebre</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Symbol" panose="05050102010706020507" pitchFamily="18" charset="2"/>
                        <a:buChar char="-"/>
                      </a:pPr>
                      <a:r>
                        <a:rPr lang="es-ES" sz="900" u="none" strike="noStrike" dirty="0">
                          <a:effectLst/>
                          <a:latin typeface="Arial" panose="020B0604020202020204" pitchFamily="34" charset="0"/>
                          <a:ea typeface="Arial" panose="020B0604020202020204" pitchFamily="34" charset="0"/>
                        </a:rPr>
                        <a:t>tos</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Symbol" panose="05050102010706020507" pitchFamily="18" charset="2"/>
                        <a:buChar char="-"/>
                      </a:pPr>
                      <a:r>
                        <a:rPr lang="es-ES" sz="900" u="none" strike="noStrike" dirty="0">
                          <a:effectLst/>
                          <a:latin typeface="Arial" panose="020B0604020202020204" pitchFamily="34" charset="0"/>
                          <a:ea typeface="Arial" panose="020B0604020202020204" pitchFamily="34" charset="0"/>
                        </a:rPr>
                        <a:t>dificultad respiratoria </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Symbol" panose="05050102010706020507" pitchFamily="18" charset="2"/>
                        <a:buChar char="-"/>
                      </a:pPr>
                      <a:r>
                        <a:rPr lang="es-ES" sz="900" u="none" strike="noStrike" dirty="0">
                          <a:effectLst/>
                          <a:latin typeface="Arial" panose="020B0604020202020204" pitchFamily="34" charset="0"/>
                          <a:ea typeface="Arial" panose="020B0604020202020204" pitchFamily="34" charset="0"/>
                        </a:rPr>
                        <a:t>dolor de garganta</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Symbol" panose="05050102010706020507" pitchFamily="18" charset="2"/>
                        <a:buChar char="-"/>
                      </a:pPr>
                      <a:r>
                        <a:rPr lang="es-ES" sz="900" u="none" strike="noStrike" dirty="0">
                          <a:effectLst/>
                          <a:latin typeface="Arial" panose="020B0604020202020204" pitchFamily="34" charset="0"/>
                          <a:ea typeface="Arial" panose="020B0604020202020204" pitchFamily="34" charset="0"/>
                        </a:rPr>
                        <a:t>astenia y adinamia (malestar general)</a:t>
                      </a:r>
                      <a:endParaRPr lang="es-CO" sz="900" u="none" strike="noStrike" dirty="0">
                        <a:effectLst/>
                        <a:latin typeface="Arial" panose="020B0604020202020204" pitchFamily="34" charset="0"/>
                        <a:ea typeface="Arial" panose="020B0604020202020204" pitchFamily="34" charset="0"/>
                      </a:endParaRPr>
                    </a:p>
                    <a:p>
                      <a:pPr algn="l">
                        <a:spcAft>
                          <a:spcPts val="0"/>
                        </a:spcAft>
                      </a:pPr>
                      <a:r>
                        <a:rPr lang="es-ES" sz="900" dirty="0">
                          <a:effectLst/>
                          <a:latin typeface="Arial" panose="020B0604020202020204" pitchFamily="34" charset="0"/>
                          <a:ea typeface="Arial" panose="020B0604020202020204" pitchFamily="34" charset="0"/>
                        </a:rPr>
                        <a:t> </a:t>
                      </a:r>
                      <a:endParaRPr lang="es-CO" sz="900" dirty="0">
                        <a:effectLst/>
                        <a:latin typeface="Arial" panose="020B0604020202020204" pitchFamily="34" charset="0"/>
                        <a:ea typeface="Arial" panose="020B0604020202020204" pitchFamily="34" charset="0"/>
                      </a:endParaRPr>
                    </a:p>
                    <a:p>
                      <a:pPr algn="l">
                        <a:spcAft>
                          <a:spcPts val="0"/>
                        </a:spcAft>
                      </a:pPr>
                      <a:r>
                        <a:rPr lang="es-ES" sz="900" dirty="0">
                          <a:effectLst/>
                          <a:latin typeface="Arial" panose="020B0604020202020204" pitchFamily="34" charset="0"/>
                          <a:ea typeface="Arial" panose="020B0604020202020204" pitchFamily="34" charset="0"/>
                        </a:rPr>
                        <a:t>* CASO SOSPECHOSO: tiene por lo menos 2 de los anteriores síntomas </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Auxiliar de enfermería</a:t>
                      </a:r>
                      <a:endParaRPr lang="es-CO" sz="900"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Exposición directa</a:t>
                      </a:r>
                      <a:endParaRPr lang="es-CO" sz="900" dirty="0">
                        <a:effectLst/>
                        <a:latin typeface="Arial" panose="020B0604020202020204" pitchFamily="34" charset="0"/>
                        <a:ea typeface="Arial" panose="020B0604020202020204" pitchFamily="34" charset="0"/>
                      </a:endParaRPr>
                    </a:p>
                  </a:txBody>
                  <a:tcPr marL="40373" marR="4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l">
                        <a:spcAft>
                          <a:spcPts val="0"/>
                        </a:spcAft>
                      </a:pPr>
                      <a:r>
                        <a:rPr lang="es-ES" sz="900">
                          <a:effectLst/>
                          <a:latin typeface="Arial" panose="020B0604020202020204" pitchFamily="34" charset="0"/>
                          <a:ea typeface="Arial" panose="020B0604020202020204" pitchFamily="34" charset="0"/>
                        </a:rPr>
                        <a:t>NIVEL1</a:t>
                      </a:r>
                      <a:endParaRPr lang="es-CO" sz="90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Gorro quirúrgico desechable</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Mascarilla protectora médica (N95)</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Uniforme de trabajo</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Bata antifluido manga larga</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Guantes de látex desechables</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Gafas</a:t>
                      </a:r>
                      <a:endParaRPr lang="es-CO" sz="900" u="none" strike="noStrike">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a:effectLst/>
                          <a:latin typeface="Arial" panose="020B0604020202020204" pitchFamily="34" charset="0"/>
                          <a:ea typeface="Arial" panose="020B0604020202020204" pitchFamily="34" charset="0"/>
                        </a:rPr>
                        <a:t>Careta de protección facial.</a:t>
                      </a:r>
                      <a:endParaRPr lang="es-CO" sz="900" u="none" strike="noStrike">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55512693"/>
                  </a:ext>
                </a:extLst>
              </a:tr>
              <a:tr h="1140858">
                <a:tc>
                  <a:txBody>
                    <a:bodyPr/>
                    <a:lstStyle/>
                    <a:p>
                      <a:pPr algn="ctr">
                        <a:spcAft>
                          <a:spcPts val="0"/>
                        </a:spcAft>
                      </a:pPr>
                      <a:r>
                        <a:rPr lang="es-ES" sz="900">
                          <a:effectLst/>
                          <a:latin typeface="Arial" panose="020B0604020202020204" pitchFamily="34" charset="0"/>
                          <a:ea typeface="Arial" panose="020B0604020202020204" pitchFamily="34" charset="0"/>
                        </a:rPr>
                        <a:t>ÁREA URGENCIAS GENERAL</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s-ES" sz="900">
                          <a:effectLst/>
                          <a:latin typeface="Arial" panose="020B0604020202020204" pitchFamily="34" charset="0"/>
                          <a:ea typeface="Arial" panose="020B0604020202020204" pitchFamily="34" charset="0"/>
                        </a:rPr>
                        <a:t>Manejo integral de patologías no respiratorias</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a:effectLst/>
                          <a:latin typeface="Arial" panose="020B0604020202020204" pitchFamily="34" charset="0"/>
                          <a:ea typeface="Arial" panose="020B0604020202020204" pitchFamily="34" charset="0"/>
                        </a:rPr>
                        <a:t>Médicos generales, enfermera profesional y auxiliar de enfermería </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dirty="0">
                          <a:effectLst/>
                          <a:latin typeface="Arial" panose="020B0604020202020204" pitchFamily="34" charset="0"/>
                          <a:ea typeface="Arial" panose="020B0604020202020204" pitchFamily="34" charset="0"/>
                        </a:rPr>
                        <a:t>Exposición directa</a:t>
                      </a:r>
                      <a:endParaRPr lang="es-CO" sz="900" dirty="0">
                        <a:effectLst/>
                        <a:latin typeface="Arial" panose="020B0604020202020204" pitchFamily="34" charset="0"/>
                        <a:ea typeface="Arial" panose="020B0604020202020204" pitchFamily="34" charset="0"/>
                      </a:endParaRPr>
                    </a:p>
                  </a:txBody>
                  <a:tcPr marL="40373" marR="4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l">
                        <a:spcAft>
                          <a:spcPts val="0"/>
                        </a:spcAft>
                      </a:pPr>
                      <a:r>
                        <a:rPr lang="es-ES" sz="900" dirty="0">
                          <a:effectLst/>
                          <a:latin typeface="Arial" panose="020B0604020202020204" pitchFamily="34" charset="0"/>
                          <a:ea typeface="Arial" panose="020B0604020202020204" pitchFamily="34" charset="0"/>
                        </a:rPr>
                        <a:t>NIVEL 2</a:t>
                      </a:r>
                      <a:endParaRPr lang="es-CO" sz="900"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Gorro quirúrgico desechable</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Mascarilla protectora médica (N95)</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Uniforme de trabajo</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Bata antifluido manga larga</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Guantes de látex desechables</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Gafas</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Careta de protección facial.</a:t>
                      </a:r>
                      <a:endParaRPr lang="es-CO" sz="900" u="none" strike="noStrike"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375270"/>
                  </a:ext>
                </a:extLst>
              </a:tr>
              <a:tr h="1201485">
                <a:tc>
                  <a:txBody>
                    <a:bodyPr/>
                    <a:lstStyle/>
                    <a:p>
                      <a:pPr algn="ctr">
                        <a:spcAft>
                          <a:spcPts val="0"/>
                        </a:spcAft>
                      </a:pPr>
                      <a:r>
                        <a:rPr lang="es-ES" sz="900">
                          <a:effectLst/>
                          <a:latin typeface="Arial" panose="020B0604020202020204" pitchFamily="34" charset="0"/>
                          <a:ea typeface="Arial" panose="020B0604020202020204" pitchFamily="34" charset="0"/>
                        </a:rPr>
                        <a:t>ÁREA DE URGENCIAS RESPIRATORIAS AREA H y AMBULANCIA OSU907</a:t>
                      </a:r>
                      <a:endParaRPr lang="es-CO" sz="900">
                        <a:effectLst/>
                        <a:latin typeface="Arial" panose="020B0604020202020204" pitchFamily="34" charset="0"/>
                        <a:ea typeface="Arial" panose="020B0604020202020204" pitchFamily="34" charset="0"/>
                      </a:endParaRPr>
                    </a:p>
                    <a:p>
                      <a:pPr algn="ctr">
                        <a:spcAft>
                          <a:spcPts val="0"/>
                        </a:spcAft>
                      </a:pPr>
                      <a:r>
                        <a:rPr lang="es-ES" sz="900">
                          <a:effectLst/>
                          <a:latin typeface="Arial" panose="020B0604020202020204" pitchFamily="34" charset="0"/>
                          <a:ea typeface="Arial" panose="020B0604020202020204" pitchFamily="34" charset="0"/>
                        </a:rPr>
                        <a:t> </a:t>
                      </a:r>
                      <a:endParaRPr lang="es-CO" sz="900">
                        <a:effectLst/>
                        <a:latin typeface="Arial" panose="020B0604020202020204" pitchFamily="34" charset="0"/>
                        <a:ea typeface="Arial" panose="020B0604020202020204" pitchFamily="34" charset="0"/>
                      </a:endParaRPr>
                    </a:p>
                    <a:p>
                      <a:pPr algn="ctr">
                        <a:spcAft>
                          <a:spcPts val="0"/>
                        </a:spcAft>
                      </a:pPr>
                      <a:r>
                        <a:rPr lang="es-ES" sz="900">
                          <a:effectLst/>
                          <a:latin typeface="Arial" panose="020B0604020202020204" pitchFamily="34" charset="0"/>
                          <a:ea typeface="Arial" panose="020B0604020202020204" pitchFamily="34" charset="0"/>
                        </a:rPr>
                        <a:t> (SOSPECHA SARSCov-2/COVID-19)</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s-ES" sz="900">
                          <a:effectLst/>
                          <a:latin typeface="Arial" panose="020B0604020202020204" pitchFamily="34" charset="0"/>
                          <a:ea typeface="Arial" panose="020B0604020202020204" pitchFamily="34" charset="0"/>
                        </a:rPr>
                        <a:t>Atención a todos los pacientes con síntomas sospechosos de infección por   SARS Cov-2/COVID-19; la clasificación será de acuerdo a la tabla de definiciones anteriormente expuesta.</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a:effectLst/>
                          <a:latin typeface="Arial" panose="020B0604020202020204" pitchFamily="34" charset="0"/>
                          <a:ea typeface="Arial" panose="020B0604020202020204" pitchFamily="34" charset="0"/>
                        </a:rPr>
                        <a:t>Médico general, auxiliar de enfermería.</a:t>
                      </a:r>
                      <a:endParaRPr lang="es-CO" sz="90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s-ES" sz="900">
                          <a:effectLst/>
                          <a:latin typeface="Arial" panose="020B0604020202020204" pitchFamily="34" charset="0"/>
                          <a:ea typeface="Arial" panose="020B0604020202020204" pitchFamily="34" charset="0"/>
                        </a:rPr>
                        <a:t>Exposición directa</a:t>
                      </a:r>
                      <a:endParaRPr lang="es-CO" sz="900">
                        <a:effectLst/>
                        <a:latin typeface="Arial" panose="020B0604020202020204" pitchFamily="34" charset="0"/>
                        <a:ea typeface="Arial" panose="020B0604020202020204" pitchFamily="34" charset="0"/>
                      </a:endParaRPr>
                    </a:p>
                  </a:txBody>
                  <a:tcPr marL="40373" marR="40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s-ES" sz="900" dirty="0">
                          <a:effectLst/>
                          <a:latin typeface="Arial" panose="020B0604020202020204" pitchFamily="34" charset="0"/>
                          <a:ea typeface="Arial" panose="020B0604020202020204" pitchFamily="34" charset="0"/>
                        </a:rPr>
                        <a:t>NIVEL  3</a:t>
                      </a:r>
                      <a:endParaRPr lang="es-CO" sz="900"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Gorro quirúrgico desechable</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Mascarilla protectora médica (N95)</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Uniforme de trabajo</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Bata antifluido manga larga</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Guantes de látex desechables</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Gafas</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Careta de protección facial.</a:t>
                      </a:r>
                      <a:endParaRPr lang="es-CO" sz="900" u="none" strike="noStrike" dirty="0">
                        <a:effectLst/>
                        <a:latin typeface="Arial" panose="020B0604020202020204" pitchFamily="34" charset="0"/>
                        <a:ea typeface="Arial" panose="020B0604020202020204" pitchFamily="34" charset="0"/>
                      </a:endParaRPr>
                    </a:p>
                    <a:p>
                      <a:pPr marL="342900" lvl="0" indent="-342900" algn="l">
                        <a:spcAft>
                          <a:spcPts val="0"/>
                        </a:spcAft>
                        <a:buFont typeface="Arial" panose="020B0604020202020204" pitchFamily="34" charset="0"/>
                        <a:buChar char="●"/>
                      </a:pPr>
                      <a:r>
                        <a:rPr lang="es-ES" sz="900" u="none" strike="noStrike" dirty="0">
                          <a:effectLst/>
                          <a:latin typeface="Arial" panose="020B0604020202020204" pitchFamily="34" charset="0"/>
                          <a:ea typeface="Arial" panose="020B0604020202020204" pitchFamily="34" charset="0"/>
                        </a:rPr>
                        <a:t>Polainas </a:t>
                      </a:r>
                      <a:endParaRPr lang="es-CO" sz="900" u="none" strike="noStrike" dirty="0">
                        <a:effectLst/>
                        <a:latin typeface="Arial" panose="020B0604020202020204" pitchFamily="34" charset="0"/>
                        <a:ea typeface="Arial" panose="020B0604020202020204" pitchFamily="34" charset="0"/>
                      </a:endParaRPr>
                    </a:p>
                  </a:txBody>
                  <a:tcPr marL="37383" marR="37383" marT="37383" marB="37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28831290"/>
                  </a:ext>
                </a:extLst>
              </a:tr>
            </a:tbl>
          </a:graphicData>
        </a:graphic>
      </p:graphicFrame>
    </p:spTree>
    <p:extLst>
      <p:ext uri="{BB962C8B-B14F-4D97-AF65-F5344CB8AC3E}">
        <p14:creationId xmlns:p14="http://schemas.microsoft.com/office/powerpoint/2010/main" val="3643067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3C80A9-8664-4D60-A893-3888AEB66E56}"/>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 ( ENTREGA DE EPP)</a:t>
            </a:r>
            <a:endParaRPr lang="es-CO" sz="3600" dirty="0"/>
          </a:p>
        </p:txBody>
      </p:sp>
      <p:pic>
        <p:nvPicPr>
          <p:cNvPr id="6146" name="Imagen 1">
            <a:extLst>
              <a:ext uri="{FF2B5EF4-FFF2-40B4-BE49-F238E27FC236}">
                <a16:creationId xmlns:a16="http://schemas.microsoft.com/office/drawing/2014/main" xmlns="" id="{9E83A0BC-371F-4A21-B540-363251661A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004" y="2434546"/>
            <a:ext cx="3157620" cy="23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xmlns="" id="{A97D6DC2-B7AB-428C-B65A-1D2D14E12152}"/>
              </a:ext>
            </a:extLst>
          </p:cNvPr>
          <p:cNvPicPr>
            <a:picLocks noChangeAspect="1"/>
          </p:cNvPicPr>
          <p:nvPr/>
        </p:nvPicPr>
        <p:blipFill>
          <a:blip r:embed="rId3"/>
          <a:stretch>
            <a:fillRect/>
          </a:stretch>
        </p:blipFill>
        <p:spPr>
          <a:xfrm>
            <a:off x="959685" y="1828224"/>
            <a:ext cx="2596315" cy="3461754"/>
          </a:xfrm>
          <a:prstGeom prst="rect">
            <a:avLst/>
          </a:prstGeom>
        </p:spPr>
      </p:pic>
      <p:pic>
        <p:nvPicPr>
          <p:cNvPr id="6" name="Imagen 5">
            <a:extLst>
              <a:ext uri="{FF2B5EF4-FFF2-40B4-BE49-F238E27FC236}">
                <a16:creationId xmlns:a16="http://schemas.microsoft.com/office/drawing/2014/main" xmlns="" id="{F1C38AD3-3EFD-4C09-B8CE-1DC9082F5FAE}"/>
              </a:ext>
            </a:extLst>
          </p:cNvPr>
          <p:cNvPicPr>
            <a:picLocks noChangeAspect="1"/>
          </p:cNvPicPr>
          <p:nvPr/>
        </p:nvPicPr>
        <p:blipFill rotWithShape="1">
          <a:blip r:embed="rId4"/>
          <a:srcRect t="20741" b="10053"/>
          <a:stretch/>
        </p:blipFill>
        <p:spPr>
          <a:xfrm>
            <a:off x="8448593" y="1945394"/>
            <a:ext cx="2248581" cy="3344584"/>
          </a:xfrm>
          <a:prstGeom prst="rect">
            <a:avLst/>
          </a:prstGeom>
        </p:spPr>
      </p:pic>
    </p:spTree>
    <p:extLst>
      <p:ext uri="{BB962C8B-B14F-4D97-AF65-F5344CB8AC3E}">
        <p14:creationId xmlns:p14="http://schemas.microsoft.com/office/powerpoint/2010/main" val="355923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B5470F-956C-40AD-8839-7FFAD82050F0}"/>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a:t>
            </a:r>
          </a:p>
        </p:txBody>
      </p:sp>
      <p:graphicFrame>
        <p:nvGraphicFramePr>
          <p:cNvPr id="4" name="Tabla 3">
            <a:extLst>
              <a:ext uri="{FF2B5EF4-FFF2-40B4-BE49-F238E27FC236}">
                <a16:creationId xmlns:a16="http://schemas.microsoft.com/office/drawing/2014/main" xmlns="" id="{03C0F0B1-FB99-432F-89F8-D8C404E50D5C}"/>
              </a:ext>
            </a:extLst>
          </p:cNvPr>
          <p:cNvGraphicFramePr>
            <a:graphicFrameLocks noGrp="1"/>
          </p:cNvGraphicFramePr>
          <p:nvPr/>
        </p:nvGraphicFramePr>
        <p:xfrm>
          <a:off x="927100" y="1690690"/>
          <a:ext cx="9880600" cy="4263070"/>
        </p:xfrm>
        <a:graphic>
          <a:graphicData uri="http://schemas.openxmlformats.org/drawingml/2006/table">
            <a:tbl>
              <a:tblPr firstRow="1" firstCol="1" bandRow="1">
                <a:tableStyleId>{5C22544A-7EE6-4342-B048-85BDC9FD1C3A}</a:tableStyleId>
              </a:tblPr>
              <a:tblGrid>
                <a:gridCol w="4326018">
                  <a:extLst>
                    <a:ext uri="{9D8B030D-6E8A-4147-A177-3AD203B41FA5}">
                      <a16:colId xmlns:a16="http://schemas.microsoft.com/office/drawing/2014/main" xmlns="" val="167057080"/>
                    </a:ext>
                  </a:extLst>
                </a:gridCol>
                <a:gridCol w="5554582">
                  <a:extLst>
                    <a:ext uri="{9D8B030D-6E8A-4147-A177-3AD203B41FA5}">
                      <a16:colId xmlns:a16="http://schemas.microsoft.com/office/drawing/2014/main" xmlns="" val="926100504"/>
                    </a:ext>
                  </a:extLst>
                </a:gridCol>
              </a:tblGrid>
              <a:tr h="515780">
                <a:tc>
                  <a:txBody>
                    <a:bodyPr/>
                    <a:lstStyle/>
                    <a:p>
                      <a:pPr marL="457200" algn="ctr">
                        <a:spcAft>
                          <a:spcPts val="0"/>
                        </a:spcAft>
                      </a:pPr>
                      <a:r>
                        <a:rPr lang="es-CO"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ANTES</a:t>
                      </a:r>
                      <a:endParaRPr lang="es-CO" sz="20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457200" algn="ctr">
                        <a:spcAft>
                          <a:spcPts val="0"/>
                        </a:spcAft>
                      </a:pPr>
                      <a:r>
                        <a:rPr lang="es-CO"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AHORA</a:t>
                      </a:r>
                      <a:endParaRPr lang="es-CO" sz="20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171408706"/>
                  </a:ext>
                </a:extLst>
              </a:tr>
              <a:tr h="1041400">
                <a:tc>
                  <a:txBody>
                    <a:bodyPr/>
                    <a:lstStyle/>
                    <a:p>
                      <a:pPr marL="457200" algn="l">
                        <a:spcAft>
                          <a:spcPts val="0"/>
                        </a:spcAft>
                      </a:pPr>
                      <a:r>
                        <a:rPr lang="es-CO" sz="1400" b="1" dirty="0">
                          <a:solidFill>
                            <a:schemeClr val="tx1"/>
                          </a:solidFill>
                          <a:effectLst/>
                          <a:latin typeface="Arial" panose="020B0604020202020204" pitchFamily="34" charset="0"/>
                          <a:cs typeface="Arial" panose="020B0604020202020204" pitchFamily="34" charset="0"/>
                        </a:rPr>
                        <a:t>Primer piso:</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Sala de espera de área H.</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Escaleras para ingreso al segundo piso, laboratorio y cuartos de observación de área H</a:t>
                      </a:r>
                      <a:endParaRPr lang="es-CO"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spcAft>
                          <a:spcPts val="0"/>
                        </a:spcAft>
                      </a:pPr>
                      <a:r>
                        <a:rPr lang="es-CO" sz="1400" b="1" dirty="0">
                          <a:solidFill>
                            <a:schemeClr val="tx1"/>
                          </a:solidFill>
                          <a:effectLst/>
                          <a:latin typeface="Arial" panose="020B0604020202020204" pitchFamily="34" charset="0"/>
                          <a:cs typeface="Arial" panose="020B0604020202020204" pitchFamily="34" charset="0"/>
                        </a:rPr>
                        <a:t>Primer piso:</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Sala de espera de área H y creación de cubículos de observación en la misma área.</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Escaleras fuera de la zona del área H.</a:t>
                      </a:r>
                      <a:endParaRPr lang="es-CO"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7750020"/>
                  </a:ext>
                </a:extLst>
              </a:tr>
              <a:tr h="1240974">
                <a:tc>
                  <a:txBody>
                    <a:bodyPr/>
                    <a:lstStyle/>
                    <a:p>
                      <a:pPr marL="457200" algn="l">
                        <a:spcAft>
                          <a:spcPts val="0"/>
                        </a:spcAft>
                      </a:pPr>
                      <a:r>
                        <a:rPr lang="es-CO" sz="1400" b="1" dirty="0">
                          <a:solidFill>
                            <a:schemeClr val="tx1"/>
                          </a:solidFill>
                          <a:effectLst/>
                          <a:latin typeface="Arial" panose="020B0604020202020204" pitchFamily="34" charset="0"/>
                          <a:cs typeface="Arial" panose="020B0604020202020204" pitchFamily="34" charset="0"/>
                        </a:rPr>
                        <a:t>Segundo piso:</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Consultorios 6, 7 y 8 en el segundo piso como cuartos de observación a usuarios del área H.</a:t>
                      </a:r>
                    </a:p>
                    <a:p>
                      <a:pPr marL="457200" algn="l">
                        <a:spcAft>
                          <a:spcPts val="0"/>
                        </a:spcAft>
                      </a:pPr>
                      <a:r>
                        <a:rPr lang="es-CO" sz="1400" b="0" dirty="0">
                          <a:solidFill>
                            <a:schemeClr val="tx1"/>
                          </a:solidFill>
                          <a:effectLst/>
                          <a:latin typeface="Arial" panose="020B0604020202020204" pitchFamily="34" charset="0"/>
                          <a:cs typeface="Arial" panose="020B0604020202020204" pitchFamily="34" charset="0"/>
                        </a:rPr>
                        <a:t> </a:t>
                      </a:r>
                      <a:endParaRPr lang="es-CO"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spcAft>
                          <a:spcPts val="0"/>
                        </a:spcAft>
                      </a:pPr>
                      <a:r>
                        <a:rPr lang="es-CO" sz="1400" b="1" dirty="0">
                          <a:solidFill>
                            <a:schemeClr val="tx1"/>
                          </a:solidFill>
                          <a:effectLst/>
                          <a:latin typeface="Arial" panose="020B0604020202020204" pitchFamily="34" charset="0"/>
                          <a:cs typeface="Arial" panose="020B0604020202020204" pitchFamily="34" charset="0"/>
                        </a:rPr>
                        <a:t>Segundo piso:</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Consultorios fuera del área H utilizados para procesos misionales como telemedicina y teleeducación en relación con odontología.</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Toma de muestras de laboratorios ambulatorios en el segundo piso en el área de laboratorio.</a:t>
                      </a:r>
                    </a:p>
                    <a:p>
                      <a:pPr marL="0" lvl="0" indent="0" algn="l">
                        <a:spcAft>
                          <a:spcPts val="0"/>
                        </a:spcAft>
                        <a:buFont typeface="Symbol" panose="05050102010706020507" pitchFamily="18" charset="2"/>
                        <a:buNone/>
                      </a:pPr>
                      <a:endParaRPr lang="es-CO"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78370848"/>
                  </a:ext>
                </a:extLst>
              </a:tr>
              <a:tr h="1212370">
                <a:tc gridSpan="2">
                  <a:txBody>
                    <a:bodyPr/>
                    <a:lstStyle/>
                    <a:p>
                      <a:pPr marL="457200" algn="l">
                        <a:spcAft>
                          <a:spcPts val="0"/>
                        </a:spcAft>
                      </a:pPr>
                      <a:r>
                        <a:rPr lang="es-CO" sz="1400" b="1" dirty="0">
                          <a:solidFill>
                            <a:schemeClr val="tx1"/>
                          </a:solidFill>
                          <a:effectLst/>
                          <a:latin typeface="Arial" panose="020B0604020202020204" pitchFamily="34" charset="0"/>
                          <a:cs typeface="Arial" panose="020B0604020202020204" pitchFamily="34" charset="0"/>
                        </a:rPr>
                        <a:t>Otros:</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Reubicación de servicios ambulatorios como toma de muestras de laboratorios que se estaban realizando en el centro de salud la rioja y que generaban flujo masivo de usuarios.</a:t>
                      </a:r>
                    </a:p>
                    <a:p>
                      <a:pPr marL="342900" lvl="0" indent="-342900" algn="l">
                        <a:spcAft>
                          <a:spcPts val="0"/>
                        </a:spcAft>
                        <a:buFont typeface="Symbol" panose="05050102010706020507" pitchFamily="18" charset="2"/>
                        <a:buChar char=""/>
                      </a:pPr>
                      <a:r>
                        <a:rPr lang="es-CO" sz="1400" b="0" dirty="0">
                          <a:solidFill>
                            <a:schemeClr val="tx1"/>
                          </a:solidFill>
                          <a:effectLst/>
                          <a:latin typeface="Arial" panose="020B0604020202020204" pitchFamily="34" charset="0"/>
                          <a:cs typeface="Arial" panose="020B0604020202020204" pitchFamily="34" charset="0"/>
                        </a:rPr>
                        <a:t>Reorganización de áreas de trabajo para personal asistencial como odontólogo, higienistas orales, médicos, bacteriólogo y auxiliar de laboratorio que disminuye el hacinamiento de personal misional en el centro de salud la rioja.</a:t>
                      </a:r>
                      <a:endParaRPr lang="es-CO" sz="14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extLst>
                  <a:ext uri="{0D108BD9-81ED-4DB2-BD59-A6C34878D82A}">
                    <a16:rowId xmlns:a16="http://schemas.microsoft.com/office/drawing/2014/main" xmlns="" val="1454486910"/>
                  </a:ext>
                </a:extLst>
              </a:tr>
            </a:tbl>
          </a:graphicData>
        </a:graphic>
      </p:graphicFrame>
    </p:spTree>
    <p:extLst>
      <p:ext uri="{BB962C8B-B14F-4D97-AF65-F5344CB8AC3E}">
        <p14:creationId xmlns:p14="http://schemas.microsoft.com/office/powerpoint/2010/main" val="882693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B5470F-956C-40AD-8839-7FFAD82050F0}"/>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 ( PERSONAL ASISTENCIAL )</a:t>
            </a:r>
          </a:p>
        </p:txBody>
      </p:sp>
      <p:graphicFrame>
        <p:nvGraphicFramePr>
          <p:cNvPr id="5" name="Tabla 4">
            <a:extLst>
              <a:ext uri="{FF2B5EF4-FFF2-40B4-BE49-F238E27FC236}">
                <a16:creationId xmlns:a16="http://schemas.microsoft.com/office/drawing/2014/main" xmlns="" id="{A155A5BB-A640-4F7A-8294-B5ED0422EE20}"/>
              </a:ext>
            </a:extLst>
          </p:cNvPr>
          <p:cNvGraphicFramePr>
            <a:graphicFrameLocks noGrp="1"/>
          </p:cNvGraphicFramePr>
          <p:nvPr/>
        </p:nvGraphicFramePr>
        <p:xfrm>
          <a:off x="674688" y="1806765"/>
          <a:ext cx="4964112" cy="3997135"/>
        </p:xfrm>
        <a:graphic>
          <a:graphicData uri="http://schemas.openxmlformats.org/drawingml/2006/table">
            <a:tbl>
              <a:tblPr/>
              <a:tblGrid>
                <a:gridCol w="825792">
                  <a:extLst>
                    <a:ext uri="{9D8B030D-6E8A-4147-A177-3AD203B41FA5}">
                      <a16:colId xmlns:a16="http://schemas.microsoft.com/office/drawing/2014/main" xmlns="" val="2132944131"/>
                    </a:ext>
                  </a:extLst>
                </a:gridCol>
                <a:gridCol w="813681">
                  <a:extLst>
                    <a:ext uri="{9D8B030D-6E8A-4147-A177-3AD203B41FA5}">
                      <a16:colId xmlns:a16="http://schemas.microsoft.com/office/drawing/2014/main" xmlns="" val="1174475804"/>
                    </a:ext>
                  </a:extLst>
                </a:gridCol>
                <a:gridCol w="813681">
                  <a:extLst>
                    <a:ext uri="{9D8B030D-6E8A-4147-A177-3AD203B41FA5}">
                      <a16:colId xmlns:a16="http://schemas.microsoft.com/office/drawing/2014/main" xmlns="" val="3959695788"/>
                    </a:ext>
                  </a:extLst>
                </a:gridCol>
                <a:gridCol w="982692">
                  <a:extLst>
                    <a:ext uri="{9D8B030D-6E8A-4147-A177-3AD203B41FA5}">
                      <a16:colId xmlns:a16="http://schemas.microsoft.com/office/drawing/2014/main" xmlns="" val="2117287697"/>
                    </a:ext>
                  </a:extLst>
                </a:gridCol>
                <a:gridCol w="764133">
                  <a:extLst>
                    <a:ext uri="{9D8B030D-6E8A-4147-A177-3AD203B41FA5}">
                      <a16:colId xmlns:a16="http://schemas.microsoft.com/office/drawing/2014/main" xmlns="" val="1480828931"/>
                    </a:ext>
                  </a:extLst>
                </a:gridCol>
                <a:gridCol w="764133">
                  <a:extLst>
                    <a:ext uri="{9D8B030D-6E8A-4147-A177-3AD203B41FA5}">
                      <a16:colId xmlns:a16="http://schemas.microsoft.com/office/drawing/2014/main" xmlns="" val="1087650281"/>
                    </a:ext>
                  </a:extLst>
                </a:gridCol>
              </a:tblGrid>
              <a:tr h="594759">
                <a:tc>
                  <a:txBody>
                    <a:bodyPr/>
                    <a:lstStyle/>
                    <a:p>
                      <a:pPr algn="just">
                        <a:lnSpc>
                          <a:spcPct val="115000"/>
                        </a:lnSpc>
                        <a:spcAft>
                          <a:spcPts val="0"/>
                        </a:spcAft>
                      </a:pPr>
                      <a:endParaRPr lang="es-ES" sz="9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S" sz="900" b="1" dirty="0">
                          <a:solidFill>
                            <a:srgbClr val="000000"/>
                          </a:solidFill>
                          <a:effectLst/>
                          <a:latin typeface="Arial" panose="020B0604020202020204" pitchFamily="34" charset="0"/>
                          <a:ea typeface="Roboto"/>
                        </a:rPr>
                        <a:t>PERSONAL DE ENFERMERÍA HLP</a:t>
                      </a:r>
                      <a:endParaRPr lang="es-CO" sz="1100" dirty="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3775361660"/>
                  </a:ext>
                </a:extLst>
              </a:tr>
              <a:tr h="255592">
                <a:tc row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PROCESO</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URGENCIAS</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tc row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PROCESO</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AREA H</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extLst>
                  <a:ext uri="{0D108BD9-81ED-4DB2-BD59-A6C34878D82A}">
                    <a16:rowId xmlns:a16="http://schemas.microsoft.com/office/drawing/2014/main" xmlns="" val="2252328532"/>
                  </a:ext>
                </a:extLst>
              </a:tr>
              <a:tr h="385903">
                <a:tc vMerge="1">
                  <a:txBody>
                    <a:bodyPr/>
                    <a:lstStyle/>
                    <a:p>
                      <a:endParaRPr lang="es-CO"/>
                    </a:p>
                  </a:txBody>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DIURNA</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NOCTURNA</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s-CO"/>
                    </a:p>
                  </a:txBody>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DIURNA</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NOCTURNA</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428308494"/>
                  </a:ext>
                </a:extLst>
              </a:tr>
              <a:tr h="255592">
                <a:tc gridSpan="6">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FUNCION</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197386298"/>
                  </a:ext>
                </a:extLst>
              </a:tr>
              <a:tr h="249263">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Remisiones</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Observación / Pre-triage (este cuando no se tenga usuarios en observación en área H)</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868061"/>
                  </a:ext>
                </a:extLst>
              </a:tr>
              <a:tr h="450816">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Procedimientos</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0</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3408670309"/>
                  </a:ext>
                </a:extLst>
              </a:tr>
              <a:tr h="249263">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Observación</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930609183"/>
                  </a:ext>
                </a:extLst>
              </a:tr>
              <a:tr h="307684">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Hospitalización</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1392174882"/>
                  </a:ext>
                </a:extLst>
              </a:tr>
              <a:tr h="249263">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TOTAL</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4</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3</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TOTAL</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8835084"/>
                  </a:ext>
                </a:extLst>
              </a:tr>
              <a:tr h="249263">
                <a:tc gridSpan="6">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JEFE DE ENFERMERÍA</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3275423488"/>
                  </a:ext>
                </a:extLst>
              </a:tr>
              <a:tr h="749737">
                <a:tc gridSpan="6">
                  <a:txBody>
                    <a:bodyPr/>
                    <a:lstStyle/>
                    <a:p>
                      <a:pPr algn="l">
                        <a:lnSpc>
                          <a:spcPct val="115000"/>
                        </a:lnSpc>
                        <a:spcAft>
                          <a:spcPts val="0"/>
                        </a:spcAft>
                      </a:pPr>
                      <a:r>
                        <a:rPr lang="es-ES" sz="900" b="1" dirty="0">
                          <a:effectLst/>
                          <a:latin typeface="Arial" panose="020B0604020202020204" pitchFamily="34" charset="0"/>
                          <a:ea typeface="Arial" panose="020B0604020202020204" pitchFamily="34" charset="0"/>
                        </a:rPr>
                        <a:t>OBSERVACION</a:t>
                      </a:r>
                      <a:r>
                        <a:rPr lang="es-ES" sz="900" dirty="0">
                          <a:effectLst/>
                          <a:latin typeface="Arial" panose="020B0604020202020204" pitchFamily="34" charset="0"/>
                          <a:ea typeface="Arial" panose="020B0604020202020204" pitchFamily="34" charset="0"/>
                        </a:rPr>
                        <a:t>: </a:t>
                      </a:r>
                      <a:r>
                        <a:rPr lang="es-ES" sz="900" i="1" dirty="0">
                          <a:effectLst/>
                          <a:latin typeface="Arial" panose="020B0604020202020204" pitchFamily="34" charset="0"/>
                          <a:ea typeface="Arial" panose="020B0604020202020204" pitchFamily="34" charset="0"/>
                        </a:rPr>
                        <a:t>El área H será cubierto por personal de enfermería de consulta externa con previa capacitación en manejo de urgencias, adicionalmente, contaran con el apoyo constante del personal de enfermería de urgencias.</a:t>
                      </a:r>
                      <a:endParaRPr lang="es-CO"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427380002"/>
                  </a:ext>
                </a:extLst>
              </a:tr>
            </a:tbl>
          </a:graphicData>
        </a:graphic>
      </p:graphicFrame>
      <p:pic>
        <p:nvPicPr>
          <p:cNvPr id="3074" name="image2.png">
            <a:extLst>
              <a:ext uri="{FF2B5EF4-FFF2-40B4-BE49-F238E27FC236}">
                <a16:creationId xmlns:a16="http://schemas.microsoft.com/office/drawing/2014/main" xmlns="" id="{38EAD84E-D0F2-4BDE-BDEA-121FD9B76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41" y="1838953"/>
            <a:ext cx="491327" cy="557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xmlns="" id="{85D57F1B-C764-4545-B1D9-841151D5FD18}"/>
              </a:ext>
            </a:extLst>
          </p:cNvPr>
          <p:cNvGraphicFramePr>
            <a:graphicFrameLocks noGrp="1"/>
          </p:cNvGraphicFramePr>
          <p:nvPr/>
        </p:nvGraphicFramePr>
        <p:xfrm>
          <a:off x="5956304" y="1806765"/>
          <a:ext cx="4964113" cy="3997134"/>
        </p:xfrm>
        <a:graphic>
          <a:graphicData uri="http://schemas.openxmlformats.org/drawingml/2006/table">
            <a:tbl>
              <a:tblPr/>
              <a:tblGrid>
                <a:gridCol w="825792">
                  <a:extLst>
                    <a:ext uri="{9D8B030D-6E8A-4147-A177-3AD203B41FA5}">
                      <a16:colId xmlns:a16="http://schemas.microsoft.com/office/drawing/2014/main" xmlns="" val="1595353828"/>
                    </a:ext>
                  </a:extLst>
                </a:gridCol>
                <a:gridCol w="813681">
                  <a:extLst>
                    <a:ext uri="{9D8B030D-6E8A-4147-A177-3AD203B41FA5}">
                      <a16:colId xmlns:a16="http://schemas.microsoft.com/office/drawing/2014/main" xmlns="" val="945487379"/>
                    </a:ext>
                  </a:extLst>
                </a:gridCol>
                <a:gridCol w="813681">
                  <a:extLst>
                    <a:ext uri="{9D8B030D-6E8A-4147-A177-3AD203B41FA5}">
                      <a16:colId xmlns:a16="http://schemas.microsoft.com/office/drawing/2014/main" xmlns="" val="1715743435"/>
                    </a:ext>
                  </a:extLst>
                </a:gridCol>
                <a:gridCol w="982693">
                  <a:extLst>
                    <a:ext uri="{9D8B030D-6E8A-4147-A177-3AD203B41FA5}">
                      <a16:colId xmlns:a16="http://schemas.microsoft.com/office/drawing/2014/main" xmlns="" val="1882183061"/>
                    </a:ext>
                  </a:extLst>
                </a:gridCol>
                <a:gridCol w="764133">
                  <a:extLst>
                    <a:ext uri="{9D8B030D-6E8A-4147-A177-3AD203B41FA5}">
                      <a16:colId xmlns:a16="http://schemas.microsoft.com/office/drawing/2014/main" xmlns="" val="1309218866"/>
                    </a:ext>
                  </a:extLst>
                </a:gridCol>
                <a:gridCol w="764133">
                  <a:extLst>
                    <a:ext uri="{9D8B030D-6E8A-4147-A177-3AD203B41FA5}">
                      <a16:colId xmlns:a16="http://schemas.microsoft.com/office/drawing/2014/main" xmlns="" val="3012077434"/>
                    </a:ext>
                  </a:extLst>
                </a:gridCol>
              </a:tblGrid>
              <a:tr h="734053">
                <a:tc>
                  <a:txBody>
                    <a:bodyPr/>
                    <a:lstStyle/>
                    <a:p>
                      <a:pPr algn="just">
                        <a:lnSpc>
                          <a:spcPct val="115000"/>
                        </a:lnSpc>
                        <a:spcAft>
                          <a:spcPts val="0"/>
                        </a:spcAft>
                      </a:pPr>
                      <a:endParaRPr lang="es-ES" sz="9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S" sz="900" b="1">
                          <a:solidFill>
                            <a:srgbClr val="000000"/>
                          </a:solidFill>
                          <a:effectLst/>
                          <a:latin typeface="Arial" panose="020B0604020202020204" pitchFamily="34" charset="0"/>
                          <a:ea typeface="Roboto"/>
                        </a:rPr>
                        <a:t>PERSONAL MEDICO HLP</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687637537"/>
                  </a:ext>
                </a:extLst>
              </a:tr>
              <a:tr h="315453">
                <a:tc row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PROCESO</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URGENCIAS</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tc row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PROCESO</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AREA H</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extLst>
                  <a:ext uri="{0D108BD9-81ED-4DB2-BD59-A6C34878D82A}">
                    <a16:rowId xmlns:a16="http://schemas.microsoft.com/office/drawing/2014/main" xmlns="" val="2112574397"/>
                  </a:ext>
                </a:extLst>
              </a:tr>
              <a:tr h="476283">
                <a:tc vMerge="1">
                  <a:txBody>
                    <a:bodyPr/>
                    <a:lstStyle/>
                    <a:p>
                      <a:endParaRPr lang="es-CO"/>
                    </a:p>
                  </a:txBody>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DIURNA</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NOCTURNA</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s-CO"/>
                    </a:p>
                  </a:txBody>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DIURNA</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NOCTURNA</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2325840346"/>
                  </a:ext>
                </a:extLst>
              </a:tr>
              <a:tr h="315453">
                <a:tc gridSpan="6">
                  <a:txBody>
                    <a:bodyPr/>
                    <a:lstStyle/>
                    <a:p>
                      <a:pPr algn="ctr">
                        <a:lnSpc>
                          <a:spcPct val="115000"/>
                        </a:lnSpc>
                        <a:spcAft>
                          <a:spcPts val="0"/>
                        </a:spcAft>
                      </a:pPr>
                      <a:r>
                        <a:rPr lang="es-ES" sz="900" b="1">
                          <a:solidFill>
                            <a:srgbClr val="000000"/>
                          </a:solidFill>
                          <a:effectLst/>
                          <a:latin typeface="Arial" panose="020B0604020202020204" pitchFamily="34" charset="0"/>
                          <a:ea typeface="Arial" panose="020B0604020202020204" pitchFamily="34" charset="0"/>
                        </a:rPr>
                        <a:t>FUNCION</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977650953"/>
                  </a:ext>
                </a:extLst>
              </a:tr>
              <a:tr h="307641">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Consultorio 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Observación  </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0</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0</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8360087"/>
                  </a:ext>
                </a:extLst>
              </a:tr>
              <a:tr h="307641">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Consultorio 2</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2927297573"/>
                  </a:ext>
                </a:extLst>
              </a:tr>
              <a:tr h="307641">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Consultorio 3</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effectLst/>
                          <a:latin typeface="Arial" panose="020B0604020202020204" pitchFamily="34" charset="0"/>
                          <a:ea typeface="Arial" panose="020B0604020202020204" pitchFamily="34" charset="0"/>
                        </a:rPr>
                        <a:t>1</a:t>
                      </a:r>
                      <a:endParaRPr lang="es-CO" sz="1100">
                        <a:effectLst/>
                        <a:latin typeface="Arial" panose="020B0604020202020204" pitchFamily="34" charset="0"/>
                        <a:ea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1045044124"/>
                  </a:ext>
                </a:extLst>
              </a:tr>
              <a:tr h="307641">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TOTAL</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3</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3</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TOTAL</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0</a:t>
                      </a:r>
                      <a:endParaRPr lang="es-CO" sz="1100">
                        <a:effectLst/>
                        <a:latin typeface="Arial" panose="020B0604020202020204" pitchFamily="34" charset="0"/>
                        <a:ea typeface="Arial" panose="020B060402020202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effectLst/>
                          <a:latin typeface="Arial" panose="020B0604020202020204" pitchFamily="34" charset="0"/>
                          <a:ea typeface="Arial" panose="020B0604020202020204" pitchFamily="34" charset="0"/>
                        </a:rPr>
                        <a:t>0</a:t>
                      </a:r>
                      <a:endParaRPr lang="es-CO"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6380407"/>
                  </a:ext>
                </a:extLst>
              </a:tr>
              <a:tr h="925328">
                <a:tc gridSpan="6">
                  <a:txBody>
                    <a:bodyPr/>
                    <a:lstStyle/>
                    <a:p>
                      <a:pPr algn="l">
                        <a:lnSpc>
                          <a:spcPct val="115000"/>
                        </a:lnSpc>
                        <a:spcAft>
                          <a:spcPts val="0"/>
                        </a:spcAft>
                      </a:pPr>
                      <a:r>
                        <a:rPr lang="es-ES" sz="900" b="1" dirty="0">
                          <a:effectLst/>
                          <a:latin typeface="Arial" panose="020B0604020202020204" pitchFamily="34" charset="0"/>
                          <a:ea typeface="Arial" panose="020B0604020202020204" pitchFamily="34" charset="0"/>
                        </a:rPr>
                        <a:t>OBSERVACION</a:t>
                      </a:r>
                      <a:r>
                        <a:rPr lang="es-ES" sz="900" dirty="0">
                          <a:effectLst/>
                          <a:latin typeface="Arial" panose="020B0604020202020204" pitchFamily="34" charset="0"/>
                          <a:ea typeface="Arial" panose="020B0604020202020204" pitchFamily="34" charset="0"/>
                        </a:rPr>
                        <a:t>: </a:t>
                      </a:r>
                      <a:r>
                        <a:rPr lang="es-ES" sz="900" i="1" dirty="0">
                          <a:effectLst/>
                          <a:latin typeface="Arial" panose="020B0604020202020204" pitchFamily="34" charset="0"/>
                          <a:ea typeface="Arial" panose="020B0604020202020204" pitchFamily="34" charset="0"/>
                        </a:rPr>
                        <a:t>El área H será cubierto por personal médico de urgencias una vez ingrese usuarios a esta área; posterior a la atención y cumplimento el protocolo de bioseguridad, podrá volver a realizar consulta en el área de urgencias general.</a:t>
                      </a:r>
                      <a:endParaRPr lang="es-CO"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970724955"/>
                  </a:ext>
                </a:extLst>
              </a:tr>
            </a:tbl>
          </a:graphicData>
        </a:graphic>
      </p:graphicFrame>
      <p:pic>
        <p:nvPicPr>
          <p:cNvPr id="3075" name="image2.png">
            <a:extLst>
              <a:ext uri="{FF2B5EF4-FFF2-40B4-BE49-F238E27FC236}">
                <a16:creationId xmlns:a16="http://schemas.microsoft.com/office/drawing/2014/main" xmlns="" id="{687FAA62-6293-40C1-B447-8C3D41365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982" y="1838953"/>
            <a:ext cx="601661" cy="68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8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A95671-64D7-462B-9CA6-D116F766FB9D}"/>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 MODIFICACIÓN DEL PROTOCOLO INSTITUCIONAL VERSIÓN 3 (ESTRUCTURAL)</a:t>
            </a:r>
          </a:p>
        </p:txBody>
      </p:sp>
      <p:pic>
        <p:nvPicPr>
          <p:cNvPr id="3" name="Imagen 2">
            <a:extLst>
              <a:ext uri="{FF2B5EF4-FFF2-40B4-BE49-F238E27FC236}">
                <a16:creationId xmlns:a16="http://schemas.microsoft.com/office/drawing/2014/main" xmlns="" id="{BA5DE765-A0CB-4A17-8F05-5659454DA833}"/>
              </a:ext>
            </a:extLst>
          </p:cNvPr>
          <p:cNvPicPr>
            <a:picLocks noChangeAspect="1"/>
          </p:cNvPicPr>
          <p:nvPr/>
        </p:nvPicPr>
        <p:blipFill>
          <a:blip r:embed="rId2"/>
          <a:stretch>
            <a:fillRect/>
          </a:stretch>
        </p:blipFill>
        <p:spPr>
          <a:xfrm>
            <a:off x="2459635" y="1571632"/>
            <a:ext cx="7272729" cy="4310119"/>
          </a:xfrm>
          <a:prstGeom prst="rect">
            <a:avLst/>
          </a:prstGeom>
        </p:spPr>
      </p:pic>
    </p:spTree>
    <p:extLst>
      <p:ext uri="{BB962C8B-B14F-4D97-AF65-F5344CB8AC3E}">
        <p14:creationId xmlns:p14="http://schemas.microsoft.com/office/powerpoint/2010/main" val="2720672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3852B1-1EBC-4CD0-9116-5183B700E654}"/>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 (ESTRUCTURAL)</a:t>
            </a:r>
          </a:p>
        </p:txBody>
      </p:sp>
      <p:pic>
        <p:nvPicPr>
          <p:cNvPr id="3" name="Imagen 2">
            <a:extLst>
              <a:ext uri="{FF2B5EF4-FFF2-40B4-BE49-F238E27FC236}">
                <a16:creationId xmlns:a16="http://schemas.microsoft.com/office/drawing/2014/main" xmlns="" id="{4BCD0D02-6FDB-4038-822E-4E033C7412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5548" y="1560194"/>
            <a:ext cx="7220903" cy="4675505"/>
          </a:xfrm>
          <a:prstGeom prst="rect">
            <a:avLst/>
          </a:prstGeom>
          <a:noFill/>
        </p:spPr>
      </p:pic>
    </p:spTree>
    <p:extLst>
      <p:ext uri="{BB962C8B-B14F-4D97-AF65-F5344CB8AC3E}">
        <p14:creationId xmlns:p14="http://schemas.microsoft.com/office/powerpoint/2010/main" val="114786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C61AC-5FD4-4B6F-B0A3-6229B8E66C77}"/>
              </a:ext>
            </a:extLst>
          </p:cNvPr>
          <p:cNvSpPr>
            <a:spLocks noGrp="1"/>
          </p:cNvSpPr>
          <p:nvPr>
            <p:ph type="title"/>
          </p:nvPr>
        </p:nvSpPr>
        <p:spPr>
          <a:xfrm>
            <a:off x="1029586" y="109944"/>
            <a:ext cx="10515600" cy="1325563"/>
          </a:xfrm>
        </p:spPr>
        <p:txBody>
          <a:bodyPr vert="horz" lIns="91440" tIns="45720" rIns="91440" bIns="45720" rtlCol="0" anchor="ctr">
            <a:normAutofit/>
          </a:bodyPr>
          <a:lstStyle/>
          <a:p>
            <a:pPr algn="ctr"/>
            <a:r>
              <a:rPr lang="es-MX" sz="3200" dirty="0"/>
              <a:t>INDICADORES DE OPORTUNIDAD 2.019 - 2.020</a:t>
            </a:r>
            <a:endParaRPr lang="es-CO" sz="3200" dirty="0"/>
          </a:p>
        </p:txBody>
      </p:sp>
      <p:graphicFrame>
        <p:nvGraphicFramePr>
          <p:cNvPr id="3" name="Gráfico 2">
            <a:extLst>
              <a:ext uri="{FF2B5EF4-FFF2-40B4-BE49-F238E27FC236}">
                <a16:creationId xmlns:a16="http://schemas.microsoft.com/office/drawing/2014/main" xmlns="" id="{92D55D79-3FB3-48FE-8A5D-0E640DBB78A8}"/>
              </a:ext>
            </a:extLst>
          </p:cNvPr>
          <p:cNvGraphicFramePr>
            <a:graphicFrameLocks/>
          </p:cNvGraphicFramePr>
          <p:nvPr>
            <p:extLst>
              <p:ext uri="{D42A27DB-BD31-4B8C-83A1-F6EECF244321}">
                <p14:modId xmlns:p14="http://schemas.microsoft.com/office/powerpoint/2010/main" val="259045592"/>
              </p:ext>
            </p:extLst>
          </p:nvPr>
        </p:nvGraphicFramePr>
        <p:xfrm>
          <a:off x="747823" y="1435507"/>
          <a:ext cx="4572000" cy="3540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xmlns="" id="{9B907196-0E73-4BBE-B93B-07AFE5F1C2BF}"/>
              </a:ext>
            </a:extLst>
          </p:cNvPr>
          <p:cNvGraphicFramePr>
            <a:graphicFrameLocks/>
          </p:cNvGraphicFramePr>
          <p:nvPr>
            <p:extLst>
              <p:ext uri="{D42A27DB-BD31-4B8C-83A1-F6EECF244321}">
                <p14:modId xmlns:p14="http://schemas.microsoft.com/office/powerpoint/2010/main" val="3799732904"/>
              </p:ext>
            </p:extLst>
          </p:nvPr>
        </p:nvGraphicFramePr>
        <p:xfrm>
          <a:off x="6096000" y="1435507"/>
          <a:ext cx="4572000" cy="3540530"/>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1">
            <a:extLst>
              <a:ext uri="{FF2B5EF4-FFF2-40B4-BE49-F238E27FC236}">
                <a16:creationId xmlns:a16="http://schemas.microsoft.com/office/drawing/2014/main" xmlns="" id="{6564D413-EC83-443B-8184-9A40F962B827}"/>
              </a:ext>
            </a:extLst>
          </p:cNvPr>
          <p:cNvSpPr txBox="1">
            <a:spLocks/>
          </p:cNvSpPr>
          <p:nvPr/>
        </p:nvSpPr>
        <p:spPr>
          <a:xfrm>
            <a:off x="747823" y="497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la grafica se observa una tendencia positiva en la asignación de citas para consulta externa de odontología y medicina, evidenciándose que para los años 2.019 y 2.020 el tiempo promedio de días de espera para la asignación de la cita es de 1,71.</a:t>
            </a:r>
            <a:endParaRPr lang="es-CO" sz="1800" dirty="0"/>
          </a:p>
        </p:txBody>
      </p:sp>
    </p:spTree>
    <p:extLst>
      <p:ext uri="{BB962C8B-B14F-4D97-AF65-F5344CB8AC3E}">
        <p14:creationId xmlns:p14="http://schemas.microsoft.com/office/powerpoint/2010/main" val="201518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A28DBD-4180-4D34-A8C1-E2917C28FE58}"/>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 (ESTRUCTURAL 1 PISO)</a:t>
            </a:r>
            <a:endParaRPr lang="es-CO" sz="3600" dirty="0"/>
          </a:p>
        </p:txBody>
      </p:sp>
      <p:grpSp>
        <p:nvGrpSpPr>
          <p:cNvPr id="3" name="Grupo 2">
            <a:extLst>
              <a:ext uri="{FF2B5EF4-FFF2-40B4-BE49-F238E27FC236}">
                <a16:creationId xmlns:a16="http://schemas.microsoft.com/office/drawing/2014/main" xmlns="" id="{267DF6F8-D933-4C3B-83CE-98B2385E40B0}"/>
              </a:ext>
            </a:extLst>
          </p:cNvPr>
          <p:cNvGrpSpPr/>
          <p:nvPr/>
        </p:nvGrpSpPr>
        <p:grpSpPr>
          <a:xfrm rot="16200000">
            <a:off x="3529012" y="842557"/>
            <a:ext cx="5133975" cy="6610350"/>
            <a:chOff x="0" y="0"/>
            <a:chExt cx="6231890" cy="7546340"/>
          </a:xfrm>
        </p:grpSpPr>
        <p:pic>
          <p:nvPicPr>
            <p:cNvPr id="4" name="156 Imagen">
              <a:extLst>
                <a:ext uri="{FF2B5EF4-FFF2-40B4-BE49-F238E27FC236}">
                  <a16:creationId xmlns:a16="http://schemas.microsoft.com/office/drawing/2014/main" xmlns="" id="{5063FDE7-22C3-461E-A13D-2FAA40C02A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1890" cy="7546340"/>
            </a:xfrm>
            <a:prstGeom prst="rect">
              <a:avLst/>
            </a:prstGeom>
            <a:noFill/>
          </p:spPr>
        </p:pic>
        <p:sp>
          <p:nvSpPr>
            <p:cNvPr id="5" name="155 Elipse">
              <a:extLst>
                <a:ext uri="{FF2B5EF4-FFF2-40B4-BE49-F238E27FC236}">
                  <a16:creationId xmlns:a16="http://schemas.microsoft.com/office/drawing/2014/main" xmlns="" id="{5B202C08-3912-4C44-993E-DAC90B003CA3}"/>
                </a:ext>
              </a:extLst>
            </p:cNvPr>
            <p:cNvSpPr/>
            <p:nvPr/>
          </p:nvSpPr>
          <p:spPr>
            <a:xfrm>
              <a:off x="5943600" y="81915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6" name="158 Elipse">
              <a:extLst>
                <a:ext uri="{FF2B5EF4-FFF2-40B4-BE49-F238E27FC236}">
                  <a16:creationId xmlns:a16="http://schemas.microsoft.com/office/drawing/2014/main" xmlns="" id="{E1D3D837-AE69-4528-8FB9-D0C0B29D5EB6}"/>
                </a:ext>
              </a:extLst>
            </p:cNvPr>
            <p:cNvSpPr/>
            <p:nvPr/>
          </p:nvSpPr>
          <p:spPr>
            <a:xfrm>
              <a:off x="5943600" y="132397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7" name="159 Elipse">
              <a:extLst>
                <a:ext uri="{FF2B5EF4-FFF2-40B4-BE49-F238E27FC236}">
                  <a16:creationId xmlns:a16="http://schemas.microsoft.com/office/drawing/2014/main" xmlns="" id="{65057935-A6BD-48AE-B91F-F447134B0857}"/>
                </a:ext>
              </a:extLst>
            </p:cNvPr>
            <p:cNvSpPr/>
            <p:nvPr/>
          </p:nvSpPr>
          <p:spPr>
            <a:xfrm>
              <a:off x="5943600" y="190500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8" name="160 Elipse">
              <a:extLst>
                <a:ext uri="{FF2B5EF4-FFF2-40B4-BE49-F238E27FC236}">
                  <a16:creationId xmlns:a16="http://schemas.microsoft.com/office/drawing/2014/main" xmlns="" id="{6C0AE017-B3B6-4E5D-BB6D-7E319CD3A2A8}"/>
                </a:ext>
              </a:extLst>
            </p:cNvPr>
            <p:cNvSpPr/>
            <p:nvPr/>
          </p:nvSpPr>
          <p:spPr>
            <a:xfrm>
              <a:off x="5943600" y="247650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9" name="162 Elipse">
              <a:extLst>
                <a:ext uri="{FF2B5EF4-FFF2-40B4-BE49-F238E27FC236}">
                  <a16:creationId xmlns:a16="http://schemas.microsoft.com/office/drawing/2014/main" xmlns="" id="{E035436F-28C9-4697-8BE4-B4D0682A7DF8}"/>
                </a:ext>
              </a:extLst>
            </p:cNvPr>
            <p:cNvSpPr/>
            <p:nvPr/>
          </p:nvSpPr>
          <p:spPr>
            <a:xfrm>
              <a:off x="5943600" y="370522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10" name="161 Elipse">
              <a:extLst>
                <a:ext uri="{FF2B5EF4-FFF2-40B4-BE49-F238E27FC236}">
                  <a16:creationId xmlns:a16="http://schemas.microsoft.com/office/drawing/2014/main" xmlns="" id="{38F2FD03-979C-41DE-BCE8-C459DD44ADD5}"/>
                </a:ext>
              </a:extLst>
            </p:cNvPr>
            <p:cNvSpPr/>
            <p:nvPr/>
          </p:nvSpPr>
          <p:spPr>
            <a:xfrm>
              <a:off x="5943600" y="435292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11" name="163 Elipse">
              <a:extLst>
                <a:ext uri="{FF2B5EF4-FFF2-40B4-BE49-F238E27FC236}">
                  <a16:creationId xmlns:a16="http://schemas.microsoft.com/office/drawing/2014/main" xmlns="" id="{EA8056C8-A320-4C41-B16E-D5EF00153CBD}"/>
                </a:ext>
              </a:extLst>
            </p:cNvPr>
            <p:cNvSpPr/>
            <p:nvPr/>
          </p:nvSpPr>
          <p:spPr>
            <a:xfrm>
              <a:off x="5943600" y="500062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sp>
          <p:nvSpPr>
            <p:cNvPr id="12" name="157 Medio marco">
              <a:extLst>
                <a:ext uri="{FF2B5EF4-FFF2-40B4-BE49-F238E27FC236}">
                  <a16:creationId xmlns:a16="http://schemas.microsoft.com/office/drawing/2014/main" xmlns="" id="{37332D3E-26B2-41B2-8DA2-CAA3DD9BF4A3}"/>
                </a:ext>
              </a:extLst>
            </p:cNvPr>
            <p:cNvSpPr/>
            <p:nvPr/>
          </p:nvSpPr>
          <p:spPr>
            <a:xfrm>
              <a:off x="5848350" y="3019425"/>
              <a:ext cx="216024" cy="288032"/>
            </a:xfrm>
            <a:prstGeom prst="halfFrame">
              <a:avLst>
                <a:gd name="adj1" fmla="val 11287"/>
                <a:gd name="adj2" fmla="val 1569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a:effectLst/>
                  <a:latin typeface="Arial" panose="020B0604020202020204" pitchFamily="34" charset="0"/>
                  <a:ea typeface="Times New Roman" panose="02020603050405020304" pitchFamily="18" charset="0"/>
                </a:rPr>
                <a:t> </a:t>
              </a:r>
              <a:endParaRPr lang="es-CO" sz="1100">
                <a:effectLst/>
                <a:latin typeface="Arial" panose="020B0604020202020204" pitchFamily="34" charset="0"/>
                <a:ea typeface="Arial" panose="020B0604020202020204" pitchFamily="34" charset="0"/>
              </a:endParaRPr>
            </a:p>
          </p:txBody>
        </p:sp>
      </p:grpSp>
      <p:sp>
        <p:nvSpPr>
          <p:cNvPr id="13" name="CuadroTexto 12">
            <a:extLst>
              <a:ext uri="{FF2B5EF4-FFF2-40B4-BE49-F238E27FC236}">
                <a16:creationId xmlns:a16="http://schemas.microsoft.com/office/drawing/2014/main" xmlns="" id="{9D26B7A5-C745-4964-8F7C-520F0C78BF14}"/>
              </a:ext>
            </a:extLst>
          </p:cNvPr>
          <p:cNvSpPr txBox="1"/>
          <p:nvPr/>
        </p:nvSpPr>
        <p:spPr>
          <a:xfrm>
            <a:off x="9624355" y="5751508"/>
            <a:ext cx="1465942" cy="646331"/>
          </a:xfrm>
          <a:prstGeom prst="rect">
            <a:avLst/>
          </a:prstGeom>
          <a:noFill/>
        </p:spPr>
        <p:txBody>
          <a:bodyPr wrap="square" rtlCol="0">
            <a:spAutoFit/>
          </a:bodyPr>
          <a:lstStyle/>
          <a:p>
            <a:pPr algn="ctr"/>
            <a:r>
              <a:rPr lang="es-CO" sz="1200" dirty="0"/>
              <a:t>INGRESO TOMA DE LABORATORIOS SEDE PRINCIPAL</a:t>
            </a:r>
          </a:p>
        </p:txBody>
      </p:sp>
    </p:spTree>
    <p:extLst>
      <p:ext uri="{BB962C8B-B14F-4D97-AF65-F5344CB8AC3E}">
        <p14:creationId xmlns:p14="http://schemas.microsoft.com/office/powerpoint/2010/main" val="411708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A28DBD-4180-4D34-A8C1-E2917C28FE58}"/>
              </a:ext>
            </a:extLst>
          </p:cNvPr>
          <p:cNvSpPr>
            <a:spLocks noGrp="1"/>
          </p:cNvSpPr>
          <p:nvPr>
            <p:ph type="title"/>
          </p:nvPr>
        </p:nvSpPr>
        <p:spPr/>
        <p:txBody>
          <a:bodyPr>
            <a:normAutofit/>
          </a:bodyPr>
          <a:lstStyle/>
          <a:p>
            <a:pPr algn="ctr"/>
            <a:r>
              <a:rPr lang="es-CO" sz="3600" b="1" dirty="0">
                <a:effectLst>
                  <a:outerShdw blurRad="38100" dist="38100" dir="2700000" algn="tl">
                    <a:srgbClr val="000000">
                      <a:alpha val="43137"/>
                    </a:srgbClr>
                  </a:outerShdw>
                </a:effectLst>
              </a:rPr>
              <a:t>MODIFICACIÓN DEL PROTOCOLO INSTITUCIONAL VERSIÓN 3 (ESTRUCTURAL 2 PISO)</a:t>
            </a:r>
            <a:endParaRPr lang="es-CO" sz="3600" dirty="0"/>
          </a:p>
        </p:txBody>
      </p:sp>
      <p:pic>
        <p:nvPicPr>
          <p:cNvPr id="13" name="Imagen 12">
            <a:extLst>
              <a:ext uri="{FF2B5EF4-FFF2-40B4-BE49-F238E27FC236}">
                <a16:creationId xmlns:a16="http://schemas.microsoft.com/office/drawing/2014/main" xmlns="" id="{7D38D270-9723-4AD1-8777-C37460E7BA0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85210" y="717230"/>
            <a:ext cx="5021580" cy="6529705"/>
          </a:xfrm>
          <a:prstGeom prst="rect">
            <a:avLst/>
          </a:prstGeom>
          <a:noFill/>
        </p:spPr>
      </p:pic>
      <p:sp>
        <p:nvSpPr>
          <p:cNvPr id="14" name="CuadroTexto 13">
            <a:extLst>
              <a:ext uri="{FF2B5EF4-FFF2-40B4-BE49-F238E27FC236}">
                <a16:creationId xmlns:a16="http://schemas.microsoft.com/office/drawing/2014/main" xmlns="" id="{FEE94108-FF9E-4E12-8254-DDBF7FA8B55E}"/>
              </a:ext>
            </a:extLst>
          </p:cNvPr>
          <p:cNvSpPr txBox="1"/>
          <p:nvPr/>
        </p:nvSpPr>
        <p:spPr>
          <a:xfrm>
            <a:off x="9624355" y="5751508"/>
            <a:ext cx="1465942" cy="646331"/>
          </a:xfrm>
          <a:prstGeom prst="rect">
            <a:avLst/>
          </a:prstGeom>
          <a:noFill/>
        </p:spPr>
        <p:txBody>
          <a:bodyPr wrap="square" rtlCol="0">
            <a:spAutoFit/>
          </a:bodyPr>
          <a:lstStyle/>
          <a:p>
            <a:pPr algn="ctr"/>
            <a:r>
              <a:rPr lang="es-CO" sz="1200" dirty="0"/>
              <a:t>INGRESO TOMA DE LABORATORIOS SEDE PRINCIPAL</a:t>
            </a:r>
          </a:p>
        </p:txBody>
      </p:sp>
    </p:spTree>
    <p:extLst>
      <p:ext uri="{BB962C8B-B14F-4D97-AF65-F5344CB8AC3E}">
        <p14:creationId xmlns:p14="http://schemas.microsoft.com/office/powerpoint/2010/main" val="1893349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640B11-8C6D-442B-9473-7BD94BDE0A7F}"/>
              </a:ext>
            </a:extLst>
          </p:cNvPr>
          <p:cNvSpPr>
            <a:spLocks noGrp="1"/>
          </p:cNvSpPr>
          <p:nvPr>
            <p:ph type="title"/>
          </p:nvPr>
        </p:nvSpPr>
        <p:spPr/>
        <p:txBody>
          <a:bodyPr>
            <a:normAutofit/>
          </a:bodyPr>
          <a:lstStyle/>
          <a:p>
            <a:pPr algn="ctr"/>
            <a:r>
              <a:rPr lang="es-CO" b="1" dirty="0">
                <a:effectLst>
                  <a:outerShdw blurRad="38100" dist="38100" dir="2700000" algn="tl">
                    <a:srgbClr val="000000">
                      <a:alpha val="43137"/>
                    </a:srgbClr>
                  </a:outerShdw>
                </a:effectLst>
              </a:rPr>
              <a:t>MODIFICACIÓN DEL PROTOCOLO INSTITUCIONAL VERSIÓN 3 (INGRESO)</a:t>
            </a:r>
            <a:endParaRPr lang="es-CO" dirty="0"/>
          </a:p>
        </p:txBody>
      </p:sp>
      <p:pic>
        <p:nvPicPr>
          <p:cNvPr id="3" name="Imagen 2">
            <a:extLst>
              <a:ext uri="{FF2B5EF4-FFF2-40B4-BE49-F238E27FC236}">
                <a16:creationId xmlns:a16="http://schemas.microsoft.com/office/drawing/2014/main" xmlns="" id="{F468C4C5-EA2F-405E-80D0-EA5A73C40ED9}"/>
              </a:ext>
            </a:extLst>
          </p:cNvPr>
          <p:cNvPicPr>
            <a:picLocks noChangeAspect="1"/>
          </p:cNvPicPr>
          <p:nvPr/>
        </p:nvPicPr>
        <p:blipFill rotWithShape="1">
          <a:blip r:embed="rId2"/>
          <a:srcRect l="29286" t="24641" r="32738" b="-25"/>
          <a:stretch/>
        </p:blipFill>
        <p:spPr>
          <a:xfrm>
            <a:off x="1433286" y="1995490"/>
            <a:ext cx="3492101" cy="3897310"/>
          </a:xfrm>
          <a:prstGeom prst="rect">
            <a:avLst/>
          </a:prstGeom>
        </p:spPr>
      </p:pic>
      <p:pic>
        <p:nvPicPr>
          <p:cNvPr id="5" name="Imagen 4">
            <a:extLst>
              <a:ext uri="{FF2B5EF4-FFF2-40B4-BE49-F238E27FC236}">
                <a16:creationId xmlns:a16="http://schemas.microsoft.com/office/drawing/2014/main" xmlns="" id="{FCEEAB77-D113-412D-845A-A9A1A6BDE2A4}"/>
              </a:ext>
            </a:extLst>
          </p:cNvPr>
          <p:cNvPicPr>
            <a:picLocks noChangeAspect="1"/>
          </p:cNvPicPr>
          <p:nvPr/>
        </p:nvPicPr>
        <p:blipFill rotWithShape="1">
          <a:blip r:embed="rId3"/>
          <a:srcRect l="29405" r="34523"/>
          <a:stretch/>
        </p:blipFill>
        <p:spPr>
          <a:xfrm>
            <a:off x="6096000" y="2140633"/>
            <a:ext cx="1603649" cy="2160361"/>
          </a:xfrm>
          <a:prstGeom prst="rect">
            <a:avLst/>
          </a:prstGeom>
        </p:spPr>
      </p:pic>
      <p:pic>
        <p:nvPicPr>
          <p:cNvPr id="6" name="Imagen 5">
            <a:extLst>
              <a:ext uri="{FF2B5EF4-FFF2-40B4-BE49-F238E27FC236}">
                <a16:creationId xmlns:a16="http://schemas.microsoft.com/office/drawing/2014/main" xmlns="" id="{0709FCEE-D84A-4EE2-B413-FF43E7AAC8E4}"/>
              </a:ext>
            </a:extLst>
          </p:cNvPr>
          <p:cNvPicPr>
            <a:picLocks noChangeAspect="1"/>
          </p:cNvPicPr>
          <p:nvPr/>
        </p:nvPicPr>
        <p:blipFill rotWithShape="1">
          <a:blip r:embed="rId4"/>
          <a:srcRect l="19524" t="24641" r="27619" b="18503"/>
          <a:stretch/>
        </p:blipFill>
        <p:spPr>
          <a:xfrm>
            <a:off x="7029140" y="4489680"/>
            <a:ext cx="2720236" cy="1645102"/>
          </a:xfrm>
          <a:prstGeom prst="rect">
            <a:avLst/>
          </a:prstGeom>
        </p:spPr>
      </p:pic>
      <p:pic>
        <p:nvPicPr>
          <p:cNvPr id="7" name="Imagen 6">
            <a:extLst>
              <a:ext uri="{FF2B5EF4-FFF2-40B4-BE49-F238E27FC236}">
                <a16:creationId xmlns:a16="http://schemas.microsoft.com/office/drawing/2014/main" xmlns="" id="{03A10350-EA3E-465B-8C0F-246F2BE090EB}"/>
              </a:ext>
            </a:extLst>
          </p:cNvPr>
          <p:cNvPicPr>
            <a:picLocks noChangeAspect="1"/>
          </p:cNvPicPr>
          <p:nvPr/>
        </p:nvPicPr>
        <p:blipFill rotWithShape="1">
          <a:blip r:embed="rId5"/>
          <a:srcRect l="23334" t="22421" r="33571" b="16174"/>
          <a:stretch/>
        </p:blipFill>
        <p:spPr>
          <a:xfrm>
            <a:off x="8389258" y="2397349"/>
            <a:ext cx="2133599" cy="1709237"/>
          </a:xfrm>
          <a:prstGeom prst="rect">
            <a:avLst/>
          </a:prstGeom>
        </p:spPr>
      </p:pic>
    </p:spTree>
    <p:extLst>
      <p:ext uri="{BB962C8B-B14F-4D97-AF65-F5344CB8AC3E}">
        <p14:creationId xmlns:p14="http://schemas.microsoft.com/office/powerpoint/2010/main" val="991040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xmlns="" id="{C5A43725-6730-46B9-9EB5-BB04E74AE809}"/>
              </a:ext>
            </a:extLst>
          </p:cNvPr>
          <p:cNvSpPr txBox="1">
            <a:spLocks/>
          </p:cNvSpPr>
          <p:nvPr/>
        </p:nvSpPr>
        <p:spPr>
          <a:xfrm>
            <a:off x="292343" y="2766218"/>
            <a:ext cx="11793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002060"/>
                </a:solidFill>
                <a:latin typeface="Cooper Black" panose="0208090404030B020404" pitchFamily="18" charset="0"/>
              </a:rPr>
              <a:t>CONTRATACION 2020</a:t>
            </a:r>
            <a:endParaRPr lang="es-CO" b="1" dirty="0">
              <a:solidFill>
                <a:srgbClr val="002060"/>
              </a:solidFill>
              <a:latin typeface="Cooper Black" panose="0208090404030B020404" pitchFamily="18" charset="0"/>
            </a:endParaRPr>
          </a:p>
        </p:txBody>
      </p:sp>
    </p:spTree>
    <p:extLst>
      <p:ext uri="{BB962C8B-B14F-4D97-AF65-F5344CB8AC3E}">
        <p14:creationId xmlns:p14="http://schemas.microsoft.com/office/powerpoint/2010/main" val="301107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1CF83084-D93A-402D-BD85-90692979DFE7}"/>
              </a:ext>
            </a:extLst>
          </p:cNvPr>
          <p:cNvGraphicFramePr>
            <a:graphicFrameLocks noGrp="1"/>
          </p:cNvGraphicFramePr>
          <p:nvPr>
            <p:extLst>
              <p:ext uri="{D42A27DB-BD31-4B8C-83A1-F6EECF244321}">
                <p14:modId xmlns:p14="http://schemas.microsoft.com/office/powerpoint/2010/main" val="1319747159"/>
              </p:ext>
            </p:extLst>
          </p:nvPr>
        </p:nvGraphicFramePr>
        <p:xfrm>
          <a:off x="1292179" y="1948072"/>
          <a:ext cx="9607641" cy="3670479"/>
        </p:xfrm>
        <a:graphic>
          <a:graphicData uri="http://schemas.openxmlformats.org/drawingml/2006/table">
            <a:tbl>
              <a:tblPr firstRow="1" bandRow="1">
                <a:tableStyleId>{5C22544A-7EE6-4342-B048-85BDC9FD1C3A}</a:tableStyleId>
              </a:tblPr>
              <a:tblGrid>
                <a:gridCol w="3202547">
                  <a:extLst>
                    <a:ext uri="{9D8B030D-6E8A-4147-A177-3AD203B41FA5}">
                      <a16:colId xmlns:a16="http://schemas.microsoft.com/office/drawing/2014/main" xmlns="" val="20000"/>
                    </a:ext>
                  </a:extLst>
                </a:gridCol>
                <a:gridCol w="3202547">
                  <a:extLst>
                    <a:ext uri="{9D8B030D-6E8A-4147-A177-3AD203B41FA5}">
                      <a16:colId xmlns:a16="http://schemas.microsoft.com/office/drawing/2014/main" xmlns="" val="20001"/>
                    </a:ext>
                  </a:extLst>
                </a:gridCol>
                <a:gridCol w="3202547">
                  <a:extLst>
                    <a:ext uri="{9D8B030D-6E8A-4147-A177-3AD203B41FA5}">
                      <a16:colId xmlns:a16="http://schemas.microsoft.com/office/drawing/2014/main" xmlns="" val="20002"/>
                    </a:ext>
                  </a:extLst>
                </a:gridCol>
              </a:tblGrid>
              <a:tr h="801526">
                <a:tc>
                  <a:txBody>
                    <a:bodyPr/>
                    <a:lstStyle/>
                    <a:p>
                      <a:pPr algn="ctr"/>
                      <a:r>
                        <a:rPr lang="es-MX" dirty="0"/>
                        <a:t>MODALIDAD CONTRACTUAL</a:t>
                      </a:r>
                      <a:endParaRPr lang="es-CO" dirty="0"/>
                    </a:p>
                  </a:txBody>
                  <a:tcPr/>
                </a:tc>
                <a:tc>
                  <a:txBody>
                    <a:bodyPr/>
                    <a:lstStyle/>
                    <a:p>
                      <a:pPr algn="ctr"/>
                      <a:r>
                        <a:rPr lang="es-MX" dirty="0"/>
                        <a:t>NUMERO DE CONTRATOS</a:t>
                      </a:r>
                      <a:endParaRPr lang="es-CO" dirty="0"/>
                    </a:p>
                  </a:txBody>
                  <a:tcPr/>
                </a:tc>
                <a:tc>
                  <a:txBody>
                    <a:bodyPr/>
                    <a:lstStyle/>
                    <a:p>
                      <a:pPr algn="ctr"/>
                      <a:r>
                        <a:rPr lang="es-MX" dirty="0"/>
                        <a:t>VALOR TOTAL</a:t>
                      </a:r>
                      <a:endParaRPr lang="es-CO" dirty="0"/>
                    </a:p>
                  </a:txBody>
                  <a:tcPr/>
                </a:tc>
                <a:extLst>
                  <a:ext uri="{0D108BD9-81ED-4DB2-BD59-A6C34878D82A}">
                    <a16:rowId xmlns:a16="http://schemas.microsoft.com/office/drawing/2014/main" xmlns="" val="10000"/>
                  </a:ext>
                </a:extLst>
              </a:tr>
              <a:tr h="801526">
                <a:tc>
                  <a:txBody>
                    <a:bodyPr/>
                    <a:lstStyle/>
                    <a:p>
                      <a:pPr algn="ctr"/>
                      <a:r>
                        <a:rPr lang="es-CO" dirty="0"/>
                        <a:t>PRIMERA CUANTIA DE O A 300 SMMLV</a:t>
                      </a:r>
                    </a:p>
                  </a:txBody>
                  <a:tcPr/>
                </a:tc>
                <a:tc>
                  <a:txBody>
                    <a:bodyPr/>
                    <a:lstStyle/>
                    <a:p>
                      <a:pPr algn="ctr"/>
                      <a:r>
                        <a:rPr lang="es-MX" dirty="0"/>
                        <a:t>109</a:t>
                      </a:r>
                      <a:endParaRPr lang="es-CO" dirty="0"/>
                    </a:p>
                  </a:txBody>
                  <a:tcPr/>
                </a:tc>
                <a:tc>
                  <a:txBody>
                    <a:bodyPr/>
                    <a:lstStyle/>
                    <a:p>
                      <a:pPr algn="ctr"/>
                      <a:r>
                        <a:rPr lang="es-MX" dirty="0"/>
                        <a:t>$ 3.010.205.614</a:t>
                      </a:r>
                      <a:endParaRPr lang="es-CO" dirty="0"/>
                    </a:p>
                  </a:txBody>
                  <a:tcPr/>
                </a:tc>
                <a:extLst>
                  <a:ext uri="{0D108BD9-81ED-4DB2-BD59-A6C34878D82A}">
                    <a16:rowId xmlns:a16="http://schemas.microsoft.com/office/drawing/2014/main" xmlns="" val="10001"/>
                  </a:ext>
                </a:extLst>
              </a:tr>
              <a:tr h="801526">
                <a:tc>
                  <a:txBody>
                    <a:bodyPr/>
                    <a:lstStyle/>
                    <a:p>
                      <a:pPr algn="ctr"/>
                      <a:r>
                        <a:rPr lang="es-CO" dirty="0"/>
                        <a:t>SEGUNDA CUANTIA DE 300 A 600 SMMLV</a:t>
                      </a:r>
                    </a:p>
                  </a:txBody>
                  <a:tcPr/>
                </a:tc>
                <a:tc>
                  <a:txBody>
                    <a:bodyPr/>
                    <a:lstStyle/>
                    <a:p>
                      <a:pPr algn="ctr"/>
                      <a:r>
                        <a:rPr lang="es-MX" dirty="0"/>
                        <a:t>2</a:t>
                      </a:r>
                      <a:endParaRPr lang="es-CO" dirty="0"/>
                    </a:p>
                  </a:txBody>
                  <a:tcPr/>
                </a:tc>
                <a:tc>
                  <a:txBody>
                    <a:bodyPr/>
                    <a:lstStyle/>
                    <a:p>
                      <a:pPr algn="ctr"/>
                      <a:r>
                        <a:rPr lang="es-MX" dirty="0"/>
                        <a:t>$ 607.578.335</a:t>
                      </a:r>
                    </a:p>
                  </a:txBody>
                  <a:tcPr/>
                </a:tc>
                <a:extLst>
                  <a:ext uri="{0D108BD9-81ED-4DB2-BD59-A6C34878D82A}">
                    <a16:rowId xmlns:a16="http://schemas.microsoft.com/office/drawing/2014/main" xmlns="" val="10002"/>
                  </a:ext>
                </a:extLst>
              </a:tr>
              <a:tr h="801526">
                <a:tc>
                  <a:txBody>
                    <a:bodyPr/>
                    <a:lstStyle/>
                    <a:p>
                      <a:pPr algn="ctr"/>
                      <a:r>
                        <a:rPr lang="es-CO" dirty="0"/>
                        <a:t>TERCERA CUANTIA SUPERIOR A 600 SMMLV</a:t>
                      </a:r>
                    </a:p>
                  </a:txBody>
                  <a:tcPr/>
                </a:tc>
                <a:tc>
                  <a:txBody>
                    <a:bodyPr/>
                    <a:lstStyle/>
                    <a:p>
                      <a:pPr algn="ctr"/>
                      <a:r>
                        <a:rPr lang="es-MX" dirty="0"/>
                        <a:t>2</a:t>
                      </a:r>
                      <a:endParaRPr lang="es-CO" dirty="0"/>
                    </a:p>
                  </a:txBody>
                  <a:tcPr/>
                </a:tc>
                <a:tc>
                  <a:txBody>
                    <a:bodyPr/>
                    <a:lstStyle/>
                    <a:p>
                      <a:pPr algn="ctr"/>
                      <a:r>
                        <a:rPr lang="es-MX" dirty="0"/>
                        <a:t>$ 4.265.503.955</a:t>
                      </a:r>
                      <a:endParaRPr lang="es-CO" dirty="0"/>
                    </a:p>
                  </a:txBody>
                  <a:tcPr/>
                </a:tc>
                <a:extLst>
                  <a:ext uri="{0D108BD9-81ED-4DB2-BD59-A6C34878D82A}">
                    <a16:rowId xmlns:a16="http://schemas.microsoft.com/office/drawing/2014/main" xmlns="" val="10003"/>
                  </a:ext>
                </a:extLst>
              </a:tr>
              <a:tr h="464375">
                <a:tc>
                  <a:txBody>
                    <a:bodyPr/>
                    <a:lstStyle/>
                    <a:p>
                      <a:pPr algn="ctr"/>
                      <a:r>
                        <a:rPr lang="es-MX" dirty="0"/>
                        <a:t>TOTAL</a:t>
                      </a:r>
                      <a:endParaRPr lang="es-CO" dirty="0"/>
                    </a:p>
                  </a:txBody>
                  <a:tcPr/>
                </a:tc>
                <a:tc>
                  <a:txBody>
                    <a:bodyPr/>
                    <a:lstStyle/>
                    <a:p>
                      <a:pPr algn="ctr"/>
                      <a:r>
                        <a:rPr lang="es-MX" dirty="0"/>
                        <a:t>113</a:t>
                      </a:r>
                      <a:endParaRPr lang="es-CO" dirty="0"/>
                    </a:p>
                  </a:txBody>
                  <a:tcPr/>
                </a:tc>
                <a:tc>
                  <a:txBody>
                    <a:bodyPr/>
                    <a:lstStyle/>
                    <a:p>
                      <a:pPr algn="ctr"/>
                      <a:r>
                        <a:rPr lang="es-MX" dirty="0"/>
                        <a:t>$ 7.883.287.904</a:t>
                      </a:r>
                      <a:endParaRPr lang="es-CO"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8135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xmlns="" id="{E245AA0F-2DF2-441F-B749-75AD7844B06E}"/>
              </a:ext>
            </a:extLst>
          </p:cNvPr>
          <p:cNvSpPr txBox="1">
            <a:spLocks/>
          </p:cNvSpPr>
          <p:nvPr/>
        </p:nvSpPr>
        <p:spPr>
          <a:xfrm>
            <a:off x="1643269" y="3056912"/>
            <a:ext cx="8905461" cy="74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solidFill>
                  <a:srgbClr val="002060"/>
                </a:solidFill>
                <a:latin typeface="Cooper Black" panose="0208090404030B020404" pitchFamily="18" charset="0"/>
              </a:rPr>
              <a:t>PROCESOS JUDICIALES</a:t>
            </a:r>
          </a:p>
        </p:txBody>
      </p:sp>
    </p:spTree>
    <p:extLst>
      <p:ext uri="{BB962C8B-B14F-4D97-AF65-F5344CB8AC3E}">
        <p14:creationId xmlns:p14="http://schemas.microsoft.com/office/powerpoint/2010/main" val="355053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582277F5-1078-4136-88EE-2563ABA87BB0}"/>
              </a:ext>
            </a:extLst>
          </p:cNvPr>
          <p:cNvGraphicFramePr>
            <a:graphicFrameLocks noGrp="1"/>
          </p:cNvGraphicFramePr>
          <p:nvPr>
            <p:extLst>
              <p:ext uri="{D42A27DB-BD31-4B8C-83A1-F6EECF244321}">
                <p14:modId xmlns:p14="http://schemas.microsoft.com/office/powerpoint/2010/main" val="2346067082"/>
              </p:ext>
            </p:extLst>
          </p:nvPr>
        </p:nvGraphicFramePr>
        <p:xfrm>
          <a:off x="1233013" y="2040278"/>
          <a:ext cx="9315717" cy="3094146"/>
        </p:xfrm>
        <a:graphic>
          <a:graphicData uri="http://schemas.openxmlformats.org/drawingml/2006/table">
            <a:tbl>
              <a:tblPr firstRow="1" bandRow="1">
                <a:tableStyleId>{5C22544A-7EE6-4342-B048-85BDC9FD1C3A}</a:tableStyleId>
              </a:tblPr>
              <a:tblGrid>
                <a:gridCol w="3105239">
                  <a:extLst>
                    <a:ext uri="{9D8B030D-6E8A-4147-A177-3AD203B41FA5}">
                      <a16:colId xmlns:a16="http://schemas.microsoft.com/office/drawing/2014/main" xmlns="" val="20000"/>
                    </a:ext>
                  </a:extLst>
                </a:gridCol>
                <a:gridCol w="3105239">
                  <a:extLst>
                    <a:ext uri="{9D8B030D-6E8A-4147-A177-3AD203B41FA5}">
                      <a16:colId xmlns:a16="http://schemas.microsoft.com/office/drawing/2014/main" xmlns="" val="20001"/>
                    </a:ext>
                  </a:extLst>
                </a:gridCol>
                <a:gridCol w="3105239">
                  <a:extLst>
                    <a:ext uri="{9D8B030D-6E8A-4147-A177-3AD203B41FA5}">
                      <a16:colId xmlns:a16="http://schemas.microsoft.com/office/drawing/2014/main" xmlns="" val="20002"/>
                    </a:ext>
                  </a:extLst>
                </a:gridCol>
              </a:tblGrid>
              <a:tr h="414445">
                <a:tc gridSpan="3">
                  <a:txBody>
                    <a:bodyPr/>
                    <a:lstStyle/>
                    <a:p>
                      <a:pPr algn="ctr"/>
                      <a:r>
                        <a:rPr lang="es-MX" dirty="0"/>
                        <a:t>CANTIDAD DE PROCESOS</a:t>
                      </a:r>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xmlns="" val="10000"/>
                  </a:ext>
                </a:extLst>
              </a:tr>
              <a:tr h="414445">
                <a:tc rowSpan="5">
                  <a:txBody>
                    <a:bodyPr/>
                    <a:lstStyle/>
                    <a:p>
                      <a:pPr algn="ctr"/>
                      <a:endParaRPr lang="es-MX" sz="2800" dirty="0">
                        <a:latin typeface="Arial" panose="020B0604020202020204" pitchFamily="34" charset="0"/>
                        <a:cs typeface="Arial" panose="020B0604020202020204" pitchFamily="34" charset="0"/>
                      </a:endParaRPr>
                    </a:p>
                    <a:p>
                      <a:pPr algn="ctr"/>
                      <a:r>
                        <a:rPr lang="es-MX" sz="2800" dirty="0">
                          <a:latin typeface="Arial" panose="020B0604020202020204" pitchFamily="34" charset="0"/>
                          <a:cs typeface="Arial" panose="020B0604020202020204" pitchFamily="34" charset="0"/>
                        </a:rPr>
                        <a:t>CLASE DE PROCESOS</a:t>
                      </a:r>
                      <a:endParaRPr lang="es-CO" sz="2800" dirty="0">
                        <a:latin typeface="Arial" panose="020B0604020202020204" pitchFamily="34" charset="0"/>
                        <a:cs typeface="Arial" panose="020B0604020202020204" pitchFamily="34" charset="0"/>
                      </a:endParaRPr>
                    </a:p>
                  </a:txBody>
                  <a:tcPr/>
                </a:tc>
                <a:tc>
                  <a:txBody>
                    <a:bodyPr/>
                    <a:lstStyle/>
                    <a:p>
                      <a:pPr algn="ctr"/>
                      <a:r>
                        <a:rPr lang="es-MX" dirty="0">
                          <a:latin typeface="Arial" panose="020B0604020202020204" pitchFamily="34" charset="0"/>
                          <a:cs typeface="Arial" panose="020B0604020202020204" pitchFamily="34" charset="0"/>
                        </a:rPr>
                        <a:t>REPARACION EJECUTIVA</a:t>
                      </a:r>
                      <a:endParaRPr lang="es-CO" dirty="0">
                        <a:latin typeface="Arial" panose="020B0604020202020204" pitchFamily="34" charset="0"/>
                        <a:cs typeface="Arial" panose="020B0604020202020204" pitchFamily="34" charset="0"/>
                      </a:endParaRPr>
                    </a:p>
                  </a:txBody>
                  <a:tcPr/>
                </a:tc>
                <a:tc>
                  <a:txBody>
                    <a:bodyPr/>
                    <a:lstStyle/>
                    <a:p>
                      <a:pPr algn="ctr"/>
                      <a:r>
                        <a:rPr lang="es-MX">
                          <a:latin typeface="Arial" panose="020B0604020202020204" pitchFamily="34" charset="0"/>
                          <a:cs typeface="Arial" panose="020B0604020202020204" pitchFamily="34" charset="0"/>
                        </a:rPr>
                        <a:t>12</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414445">
                <a:tc vMerge="1">
                  <a:txBody>
                    <a:bodyPr/>
                    <a:lstStyle/>
                    <a:p>
                      <a:endParaRPr lang="es-CO" dirty="0"/>
                    </a:p>
                  </a:txBody>
                  <a:tcPr/>
                </a:tc>
                <a:tc>
                  <a:txBody>
                    <a:bodyPr/>
                    <a:lstStyle/>
                    <a:p>
                      <a:pPr algn="ctr"/>
                      <a:r>
                        <a:rPr lang="es-MX" dirty="0">
                          <a:latin typeface="Arial" panose="020B0604020202020204" pitchFamily="34" charset="0"/>
                          <a:cs typeface="Arial" panose="020B0604020202020204" pitchFamily="34" charset="0"/>
                        </a:rPr>
                        <a:t>EJECUTIVA</a:t>
                      </a:r>
                      <a:endParaRPr lang="es-CO" dirty="0">
                        <a:latin typeface="Arial" panose="020B0604020202020204" pitchFamily="34" charset="0"/>
                        <a:cs typeface="Arial" panose="020B0604020202020204" pitchFamily="34" charset="0"/>
                      </a:endParaRPr>
                    </a:p>
                  </a:txBody>
                  <a:tcPr/>
                </a:tc>
                <a:tc>
                  <a:txBody>
                    <a:bodyPr/>
                    <a:lstStyle/>
                    <a:p>
                      <a:pPr algn="ctr"/>
                      <a:r>
                        <a:rPr lang="es-MX">
                          <a:latin typeface="Arial" panose="020B0604020202020204" pitchFamily="34" charset="0"/>
                          <a:cs typeface="Arial" panose="020B0604020202020204" pitchFamily="34" charset="0"/>
                        </a:rPr>
                        <a:t>1</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021921">
                <a:tc vMerge="1">
                  <a:txBody>
                    <a:bodyPr/>
                    <a:lstStyle/>
                    <a:p>
                      <a:endParaRPr lang="es-CO" dirty="0"/>
                    </a:p>
                  </a:txBody>
                  <a:tcPr/>
                </a:tc>
                <a:tc>
                  <a:txBody>
                    <a:bodyPr/>
                    <a:lstStyle/>
                    <a:p>
                      <a:pPr algn="ctr"/>
                      <a:r>
                        <a:rPr lang="es-MX" dirty="0">
                          <a:latin typeface="Arial" panose="020B0604020202020204" pitchFamily="34" charset="0"/>
                          <a:cs typeface="Arial" panose="020B0604020202020204" pitchFamily="34" charset="0"/>
                        </a:rPr>
                        <a:t>NULIDAD Y RESTABLECIMIENTO DEL DERECHO</a:t>
                      </a:r>
                      <a:endParaRPr lang="es-CO" dirty="0">
                        <a:latin typeface="Arial" panose="020B0604020202020204" pitchFamily="34" charset="0"/>
                        <a:cs typeface="Arial" panose="020B0604020202020204" pitchFamily="34" charset="0"/>
                      </a:endParaRPr>
                    </a:p>
                  </a:txBody>
                  <a:tcPr/>
                </a:tc>
                <a:tc>
                  <a:txBody>
                    <a:bodyPr/>
                    <a:lstStyle/>
                    <a:p>
                      <a:pPr algn="ctr"/>
                      <a:r>
                        <a:rPr lang="es-MX">
                          <a:latin typeface="Arial" panose="020B0604020202020204" pitchFamily="34" charset="0"/>
                          <a:cs typeface="Arial" panose="020B0604020202020204" pitchFamily="34" charset="0"/>
                        </a:rPr>
                        <a:t>2</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414445">
                <a:tc vMerge="1">
                  <a:txBody>
                    <a:bodyPr/>
                    <a:lstStyle/>
                    <a:p>
                      <a:endParaRPr lang="es-CO" dirty="0"/>
                    </a:p>
                  </a:txBody>
                  <a:tcPr/>
                </a:tc>
                <a:tc>
                  <a:txBody>
                    <a:bodyPr/>
                    <a:lstStyle/>
                    <a:p>
                      <a:pPr algn="ctr"/>
                      <a:r>
                        <a:rPr lang="es-MX" dirty="0">
                          <a:latin typeface="Arial" panose="020B0604020202020204" pitchFamily="34" charset="0"/>
                          <a:cs typeface="Arial" panose="020B0604020202020204" pitchFamily="34" charset="0"/>
                        </a:rPr>
                        <a:t>SIMPLE NULIDAD</a:t>
                      </a:r>
                      <a:endParaRPr lang="es-CO" dirty="0">
                        <a:latin typeface="Arial" panose="020B0604020202020204" pitchFamily="34" charset="0"/>
                        <a:cs typeface="Arial" panose="020B0604020202020204" pitchFamily="34" charset="0"/>
                      </a:endParaRPr>
                    </a:p>
                  </a:txBody>
                  <a:tcPr/>
                </a:tc>
                <a:tc>
                  <a:txBody>
                    <a:bodyPr/>
                    <a:lstStyle/>
                    <a:p>
                      <a:pPr algn="ctr"/>
                      <a:r>
                        <a:rPr lang="es-MX">
                          <a:latin typeface="Arial" panose="020B0604020202020204" pitchFamily="34" charset="0"/>
                          <a:cs typeface="Arial" panose="020B0604020202020204" pitchFamily="34" charset="0"/>
                        </a:rPr>
                        <a:t>2</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414445">
                <a:tc vMerge="1">
                  <a:txBody>
                    <a:bodyPr/>
                    <a:lstStyle/>
                    <a:p>
                      <a:endParaRPr lang="es-CO" dirty="0"/>
                    </a:p>
                  </a:txBody>
                  <a:tcPr/>
                </a:tc>
                <a:tc>
                  <a:txBody>
                    <a:bodyPr/>
                    <a:lstStyle/>
                    <a:p>
                      <a:pPr algn="ctr"/>
                      <a:r>
                        <a:rPr lang="es-MX" b="1" dirty="0">
                          <a:latin typeface="Arial" panose="020B0604020202020204" pitchFamily="34" charset="0"/>
                          <a:cs typeface="Arial" panose="020B0604020202020204" pitchFamily="34" charset="0"/>
                        </a:rPr>
                        <a:t>TOTAL</a:t>
                      </a:r>
                      <a:endParaRPr lang="es-CO" b="1" dirty="0">
                        <a:latin typeface="Arial" panose="020B0604020202020204" pitchFamily="34" charset="0"/>
                        <a:cs typeface="Arial" panose="020B0604020202020204" pitchFamily="34" charset="0"/>
                      </a:endParaRPr>
                    </a:p>
                  </a:txBody>
                  <a:tcPr/>
                </a:tc>
                <a:tc>
                  <a:txBody>
                    <a:bodyPr/>
                    <a:lstStyle/>
                    <a:p>
                      <a:pPr algn="ctr"/>
                      <a:r>
                        <a:rPr lang="es-MX" b="1" dirty="0"/>
                        <a:t>17</a:t>
                      </a:r>
                      <a:endParaRPr lang="es-CO" b="1"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7376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xmlns="" id="{9333109F-2AB0-4B79-A1BD-5C701A83F806}"/>
              </a:ext>
            </a:extLst>
          </p:cNvPr>
          <p:cNvSpPr txBox="1">
            <a:spLocks/>
          </p:cNvSpPr>
          <p:nvPr/>
        </p:nvSpPr>
        <p:spPr>
          <a:xfrm>
            <a:off x="1643269" y="2684825"/>
            <a:ext cx="8905461" cy="74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solidFill>
                  <a:srgbClr val="002060"/>
                </a:solidFill>
                <a:latin typeface="Cooper Black" panose="0208090404030B020404" pitchFamily="18" charset="0"/>
              </a:rPr>
              <a:t>CONTROL INTERNO</a:t>
            </a:r>
          </a:p>
        </p:txBody>
      </p:sp>
    </p:spTree>
    <p:extLst>
      <p:ext uri="{BB962C8B-B14F-4D97-AF65-F5344CB8AC3E}">
        <p14:creationId xmlns:p14="http://schemas.microsoft.com/office/powerpoint/2010/main" val="200402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xmlns="" id="{38F5739E-AB0B-4094-9972-4DFF0C5840E5}"/>
              </a:ext>
            </a:extLst>
          </p:cNvPr>
          <p:cNvSpPr txBox="1">
            <a:spLocks/>
          </p:cNvSpPr>
          <p:nvPr/>
        </p:nvSpPr>
        <p:spPr>
          <a:xfrm>
            <a:off x="1577755" y="1934818"/>
            <a:ext cx="9434801" cy="402436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MX" dirty="0"/>
              <a:t>Informe de seguimiento al plan de mejoramiento suscrito con la CGS</a:t>
            </a:r>
          </a:p>
          <a:p>
            <a:pPr marL="342900" indent="-342900" algn="just"/>
            <a:r>
              <a:rPr lang="es-MX" dirty="0"/>
              <a:t>Informe de derechos de autor</a:t>
            </a:r>
          </a:p>
          <a:p>
            <a:pPr marL="342900" indent="-342900" algn="just"/>
            <a:r>
              <a:rPr lang="es-MX" dirty="0"/>
              <a:t>Informe de evaluación Independiente del sistema de Control Interno</a:t>
            </a:r>
          </a:p>
          <a:p>
            <a:pPr marL="342900" indent="-342900" algn="just"/>
            <a:r>
              <a:rPr lang="es-MX" dirty="0"/>
              <a:t>Informe de control interno contable</a:t>
            </a:r>
          </a:p>
          <a:p>
            <a:pPr marL="342900" indent="-342900" algn="just"/>
            <a:r>
              <a:rPr lang="es-MX" dirty="0"/>
              <a:t>Informe de austeridad del gasto</a:t>
            </a:r>
          </a:p>
          <a:p>
            <a:pPr marL="342900" indent="-342900" algn="just"/>
            <a:r>
              <a:rPr lang="es-MX" dirty="0"/>
              <a:t>Informe de seguimiento al plan anual anticorrupción y atención al ciudadano</a:t>
            </a:r>
          </a:p>
          <a:p>
            <a:pPr marL="342900" indent="-342900" algn="just"/>
            <a:r>
              <a:rPr lang="es-MX" dirty="0"/>
              <a:t>Informe de seguimiento de PQRSF</a:t>
            </a:r>
          </a:p>
          <a:p>
            <a:pPr marL="342900" indent="-342900" algn="just"/>
            <a:r>
              <a:rPr lang="es-MX" dirty="0"/>
              <a:t>Informe de seguimiento de la rendición de cuentas</a:t>
            </a:r>
          </a:p>
          <a:p>
            <a:pPr marL="342900" indent="-342900" algn="just"/>
            <a:r>
              <a:rPr lang="es-MX" dirty="0"/>
              <a:t>Informe de seguimiento al comité de conciliación</a:t>
            </a:r>
          </a:p>
          <a:p>
            <a:pPr marL="342900" indent="-342900" algn="just"/>
            <a:r>
              <a:rPr lang="es-MX" dirty="0"/>
              <a:t>Informe de seguimiento a la plataforma del </a:t>
            </a:r>
            <a:r>
              <a:rPr lang="es-MX" dirty="0" err="1"/>
              <a:t>Sigep</a:t>
            </a:r>
            <a:endParaRPr lang="es-MX" dirty="0"/>
          </a:p>
          <a:p>
            <a:pPr marL="342900" indent="-342900" algn="just"/>
            <a:r>
              <a:rPr lang="es-MX" dirty="0"/>
              <a:t>Informe de seguimiento de la comisión nacional del servicio civil</a:t>
            </a:r>
          </a:p>
          <a:p>
            <a:pPr marL="342900" indent="-342900"/>
            <a:r>
              <a:rPr lang="es-MX" dirty="0"/>
              <a:t>Diligenciamiento de la encuesta </a:t>
            </a:r>
            <a:r>
              <a:rPr lang="es-MX" dirty="0" err="1"/>
              <a:t>Furag</a:t>
            </a:r>
            <a:r>
              <a:rPr lang="es-MX" dirty="0"/>
              <a:t> rol de control interno</a:t>
            </a:r>
          </a:p>
          <a:p>
            <a:endParaRPr lang="es-CO" dirty="0"/>
          </a:p>
        </p:txBody>
      </p:sp>
      <p:sp>
        <p:nvSpPr>
          <p:cNvPr id="5" name="Título 5">
            <a:extLst>
              <a:ext uri="{FF2B5EF4-FFF2-40B4-BE49-F238E27FC236}">
                <a16:creationId xmlns:a16="http://schemas.microsoft.com/office/drawing/2014/main" xmlns="" id="{42C2E72B-82BA-42B8-8159-F1783A267B0A}"/>
              </a:ext>
            </a:extLst>
          </p:cNvPr>
          <p:cNvSpPr txBox="1">
            <a:spLocks/>
          </p:cNvSpPr>
          <p:nvPr/>
        </p:nvSpPr>
        <p:spPr>
          <a:xfrm>
            <a:off x="1338470" y="526727"/>
            <a:ext cx="8905461" cy="74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02060"/>
                </a:solidFill>
                <a:latin typeface="Cooper Black" panose="0208090404030B020404" pitchFamily="18" charset="0"/>
              </a:rPr>
              <a:t>INFORMES DEL AREA </a:t>
            </a:r>
          </a:p>
        </p:txBody>
      </p:sp>
    </p:spTree>
    <p:extLst>
      <p:ext uri="{BB962C8B-B14F-4D97-AF65-F5344CB8AC3E}">
        <p14:creationId xmlns:p14="http://schemas.microsoft.com/office/powerpoint/2010/main" val="982222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750767D-9011-472E-BCF1-C57D0FE3F913}"/>
              </a:ext>
            </a:extLst>
          </p:cNvPr>
          <p:cNvSpPr txBox="1">
            <a:spLocks/>
          </p:cNvSpPr>
          <p:nvPr/>
        </p:nvSpPr>
        <p:spPr>
          <a:xfrm>
            <a:off x="1524000" y="819786"/>
            <a:ext cx="9144000" cy="10541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dirty="0">
                <a:latin typeface="Cooper Black" panose="0208090404030B020404" pitchFamily="18" charset="0"/>
                <a:cs typeface="Arial" panose="020B0604020202020204" pitchFamily="34" charset="0"/>
              </a:rPr>
              <a:t>AUDITORIAS INTERNAS DE CONTROL INTERNO</a:t>
            </a:r>
            <a:endParaRPr lang="es-CO" sz="2800" dirty="0">
              <a:latin typeface="Cooper Black" panose="0208090404030B020404" pitchFamily="18" charset="0"/>
            </a:endParaRPr>
          </a:p>
        </p:txBody>
      </p:sp>
      <p:sp>
        <p:nvSpPr>
          <p:cNvPr id="5" name="Subtítulo 2">
            <a:extLst>
              <a:ext uri="{FF2B5EF4-FFF2-40B4-BE49-F238E27FC236}">
                <a16:creationId xmlns:a16="http://schemas.microsoft.com/office/drawing/2014/main" xmlns="" id="{FD5EB90D-1384-43AF-BBE6-79970ECE7ECB}"/>
              </a:ext>
            </a:extLst>
          </p:cNvPr>
          <p:cNvSpPr txBox="1">
            <a:spLocks/>
          </p:cNvSpPr>
          <p:nvPr/>
        </p:nvSpPr>
        <p:spPr>
          <a:xfrm>
            <a:off x="1210614" y="1764406"/>
            <a:ext cx="9457386" cy="425002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dirty="0"/>
              <a:t>TOTAL PROGRAMADAS 49 </a:t>
            </a:r>
          </a:p>
          <a:p>
            <a:pPr algn="ctr"/>
            <a:r>
              <a:rPr lang="es-MX" dirty="0"/>
              <a:t>TOTAL REALIZADAS 43 </a:t>
            </a:r>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endParaRPr lang="es-MX" sz="1200" dirty="0"/>
          </a:p>
          <a:p>
            <a:r>
              <a:rPr lang="es-MX" sz="1200" b="1" dirty="0"/>
              <a:t>OBSERVACIÓN: LA OFICINA DE CONTROL INTERNO POR MOTIVOS DE LA PANDEMIA COVID-19 NO REALIZO EN SU TOTALIDAD LAS AUDITORIAS DE LAS AREAS MISIONALES</a:t>
            </a:r>
            <a:endParaRPr lang="es-CO" sz="1200" b="1" dirty="0"/>
          </a:p>
        </p:txBody>
      </p:sp>
      <p:graphicFrame>
        <p:nvGraphicFramePr>
          <p:cNvPr id="6" name="Gráfico 5">
            <a:extLst>
              <a:ext uri="{FF2B5EF4-FFF2-40B4-BE49-F238E27FC236}">
                <a16:creationId xmlns:a16="http://schemas.microsoft.com/office/drawing/2014/main" xmlns="" id="{6A463632-B744-47D3-B7AC-B88D5C84226D}"/>
              </a:ext>
            </a:extLst>
          </p:cNvPr>
          <p:cNvGraphicFramePr/>
          <p:nvPr>
            <p:extLst>
              <p:ext uri="{D42A27DB-BD31-4B8C-83A1-F6EECF244321}">
                <p14:modId xmlns:p14="http://schemas.microsoft.com/office/powerpoint/2010/main" val="2081262591"/>
              </p:ext>
            </p:extLst>
          </p:nvPr>
        </p:nvGraphicFramePr>
        <p:xfrm>
          <a:off x="3397876" y="2446986"/>
          <a:ext cx="5396248" cy="2884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61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C61AC-5FD4-4B6F-B0A3-6229B8E66C77}"/>
              </a:ext>
            </a:extLst>
          </p:cNvPr>
          <p:cNvSpPr>
            <a:spLocks noGrp="1"/>
          </p:cNvSpPr>
          <p:nvPr>
            <p:ph type="title"/>
          </p:nvPr>
        </p:nvSpPr>
        <p:spPr>
          <a:xfrm>
            <a:off x="1029586" y="109944"/>
            <a:ext cx="10515600" cy="1325563"/>
          </a:xfrm>
        </p:spPr>
        <p:txBody>
          <a:bodyPr vert="horz" lIns="91440" tIns="45720" rIns="91440" bIns="45720" rtlCol="0" anchor="ctr">
            <a:normAutofit/>
          </a:bodyPr>
          <a:lstStyle/>
          <a:p>
            <a:pPr algn="ctr"/>
            <a:r>
              <a:rPr lang="es-MX" sz="3200" dirty="0"/>
              <a:t>INDICADORES DE OPORTUNIDAD 2019 -2020</a:t>
            </a:r>
            <a:endParaRPr lang="es-CO" sz="3200" dirty="0"/>
          </a:p>
        </p:txBody>
      </p:sp>
      <p:graphicFrame>
        <p:nvGraphicFramePr>
          <p:cNvPr id="5" name="Gráfico 4">
            <a:extLst>
              <a:ext uri="{FF2B5EF4-FFF2-40B4-BE49-F238E27FC236}">
                <a16:creationId xmlns:a16="http://schemas.microsoft.com/office/drawing/2014/main" xmlns="" id="{40DA36E7-105B-4FAA-B57E-B97000740A09}"/>
              </a:ext>
            </a:extLst>
          </p:cNvPr>
          <p:cNvGraphicFramePr>
            <a:graphicFrameLocks/>
          </p:cNvGraphicFramePr>
          <p:nvPr>
            <p:extLst>
              <p:ext uri="{D42A27DB-BD31-4B8C-83A1-F6EECF244321}">
                <p14:modId xmlns:p14="http://schemas.microsoft.com/office/powerpoint/2010/main" val="1945740444"/>
              </p:ext>
            </p:extLst>
          </p:nvPr>
        </p:nvGraphicFramePr>
        <p:xfrm>
          <a:off x="3307611" y="1244120"/>
          <a:ext cx="5283496" cy="2977005"/>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7A65FB60-7490-4E8A-9406-7435C08F6CDD}"/>
              </a:ext>
            </a:extLst>
          </p:cNvPr>
          <p:cNvSpPr txBox="1">
            <a:spLocks/>
          </p:cNvSpPr>
          <p:nvPr/>
        </p:nvSpPr>
        <p:spPr>
          <a:xfrm>
            <a:off x="592766" y="4476306"/>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La oportunidad en la atención del servicio de urgencias del Hospital Local de Piedecuesta, es medida en minutos de espera, desde la clasificación </a:t>
            </a:r>
            <a:r>
              <a:rPr lang="es-MX" sz="1400" dirty="0"/>
              <a:t>(entendiéndose a la clasificación de la gravedad, sintomatología y problema de salud que presenta un paciente cuando llega al servicio de urgencias y que permite definir la prioridad de la atención) </a:t>
            </a:r>
            <a:r>
              <a:rPr lang="es-MX" sz="1800" dirty="0"/>
              <a:t>del usuario, hasta la atención por el equipo de salud. En este entendido el hospital según resolución 5596 de 2.015 debe garantizar la atención del triage en 30 minutos, en la grafica observamos que el tiempo máximo de espera es de 2.24 minutos reportado para el año 2.020, tiempo que esta dentro de lo esperado, gracias al trabajo oportuno, seguro y humano del equipo de Urgencias. </a:t>
            </a:r>
          </a:p>
          <a:p>
            <a:pPr algn="just"/>
            <a:endParaRPr lang="es-CO" sz="1800" dirty="0"/>
          </a:p>
        </p:txBody>
      </p:sp>
    </p:spTree>
    <p:extLst>
      <p:ext uri="{BB962C8B-B14F-4D97-AF65-F5344CB8AC3E}">
        <p14:creationId xmlns:p14="http://schemas.microsoft.com/office/powerpoint/2010/main" val="1297314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xmlns="" id="{A4328C53-0A96-41F4-9E73-6B09343414BC}"/>
              </a:ext>
            </a:extLst>
          </p:cNvPr>
          <p:cNvSpPr txBox="1">
            <a:spLocks/>
          </p:cNvSpPr>
          <p:nvPr/>
        </p:nvSpPr>
        <p:spPr>
          <a:xfrm>
            <a:off x="1643269" y="2884633"/>
            <a:ext cx="8905461" cy="74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solidFill>
                  <a:srgbClr val="002060"/>
                </a:solidFill>
                <a:latin typeface="Cooper Black" panose="0208090404030B020404" pitchFamily="18" charset="0"/>
              </a:rPr>
              <a:t>ASPECTOS FINANCIEROS</a:t>
            </a:r>
          </a:p>
        </p:txBody>
      </p:sp>
    </p:spTree>
    <p:extLst>
      <p:ext uri="{BB962C8B-B14F-4D97-AF65-F5344CB8AC3E}">
        <p14:creationId xmlns:p14="http://schemas.microsoft.com/office/powerpoint/2010/main" val="118225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0E9AB99-3882-4A66-AAE1-5B13C7C58B6E}"/>
              </a:ext>
            </a:extLst>
          </p:cNvPr>
          <p:cNvSpPr txBox="1">
            <a:spLocks/>
          </p:cNvSpPr>
          <p:nvPr/>
        </p:nvSpPr>
        <p:spPr>
          <a:xfrm>
            <a:off x="1093859" y="1414579"/>
            <a:ext cx="9640401" cy="2216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2400" dirty="0"/>
              <a:t>El Sector Salud ha sido uno de los sectores mas golpeados a raíz de las consecuencias que ha traído la  PANDEMIA COVID -19, y la ESE Hospital Local de Piedecuesta, no fue ajena  a dichas consecuencias, sin embargo se tomaron medidas administrativas tendiente a mitigar las mismas, salvaguardando  a la Institución desde el punto de vista operativo como administrativo.</a:t>
            </a:r>
          </a:p>
        </p:txBody>
      </p:sp>
      <p:sp>
        <p:nvSpPr>
          <p:cNvPr id="4" name="Marcador de contenido 2">
            <a:extLst>
              <a:ext uri="{FF2B5EF4-FFF2-40B4-BE49-F238E27FC236}">
                <a16:creationId xmlns:a16="http://schemas.microsoft.com/office/drawing/2014/main" xmlns="" id="{4C7A5BAA-F767-4B80-995E-6ACF8BFC6A44}"/>
              </a:ext>
            </a:extLst>
          </p:cNvPr>
          <p:cNvSpPr txBox="1">
            <a:spLocks/>
          </p:cNvSpPr>
          <p:nvPr/>
        </p:nvSpPr>
        <p:spPr>
          <a:xfrm>
            <a:off x="1093858" y="3795092"/>
            <a:ext cx="9640401" cy="9491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CO" sz="2400" dirty="0"/>
              <a:t>A continuación se presenta de forma generalizada, el comportamiento financiero de la entidad durante la vigencia 2020, haciendo un análisis comparativo con la vigencia 2019.</a:t>
            </a:r>
          </a:p>
        </p:txBody>
      </p:sp>
    </p:spTree>
    <p:extLst>
      <p:ext uri="{BB962C8B-B14F-4D97-AF65-F5344CB8AC3E}">
        <p14:creationId xmlns:p14="http://schemas.microsoft.com/office/powerpoint/2010/main" val="4044712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3494FCB8-4DDA-4FD8-99EA-8EAC663603FB}"/>
              </a:ext>
            </a:extLst>
          </p:cNvPr>
          <p:cNvSpPr txBox="1">
            <a:spLocks/>
          </p:cNvSpPr>
          <p:nvPr/>
        </p:nvSpPr>
        <p:spPr>
          <a:xfrm>
            <a:off x="2141699" y="364436"/>
            <a:ext cx="8596668" cy="7818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latin typeface="Cooper Black" panose="0208090404030B020404" pitchFamily="18" charset="0"/>
              </a:rPr>
              <a:t>VENTA DE SERVICIOS DE SALUD </a:t>
            </a:r>
          </a:p>
        </p:txBody>
      </p:sp>
      <p:sp>
        <p:nvSpPr>
          <p:cNvPr id="5" name="Título 6">
            <a:extLst>
              <a:ext uri="{FF2B5EF4-FFF2-40B4-BE49-F238E27FC236}">
                <a16:creationId xmlns:a16="http://schemas.microsoft.com/office/drawing/2014/main" xmlns="" id="{C2D5EC12-D342-4495-B93B-E69BBA916B77}"/>
              </a:ext>
            </a:extLst>
          </p:cNvPr>
          <p:cNvSpPr>
            <a:spLocks noGrp="1"/>
          </p:cNvSpPr>
          <p:nvPr>
            <p:ph type="title"/>
          </p:nvPr>
        </p:nvSpPr>
        <p:spPr>
          <a:xfrm>
            <a:off x="1475682" y="4199517"/>
            <a:ext cx="8948042" cy="1816969"/>
          </a:xfrm>
        </p:spPr>
        <p:txBody>
          <a:bodyPr>
            <a:noAutofit/>
          </a:bodyPr>
          <a:lstStyle/>
          <a:p>
            <a:pPr algn="just"/>
            <a:r>
              <a:rPr lang="es-MX" sz="1600" dirty="0">
                <a:latin typeface="+mn-lt"/>
                <a:cs typeface="Arial" panose="020B0604020202020204" pitchFamily="34" charset="0"/>
              </a:rPr>
              <a:t>La liquidación de SALUDVIDA y EMDISALUD afecta la facturación del régimen subsidiado en la vigencia 2020 ya que esos usuarios fueron asignados  a IPS privadas, disminuyendo los ingresos de la .E.S.E, adicionalmente en el periodo de cuarentena afecta la facturación del régimen contributivo por el cierre de los servicios estipulados por el Ministerio de Salud y Protección Social.</a:t>
            </a:r>
            <a:br>
              <a:rPr lang="es-MX" sz="1600" dirty="0">
                <a:latin typeface="+mn-lt"/>
                <a:cs typeface="Arial" panose="020B0604020202020204" pitchFamily="34" charset="0"/>
              </a:rPr>
            </a:br>
            <a:r>
              <a:rPr lang="es-MX" sz="1600" dirty="0">
                <a:latin typeface="+mn-lt"/>
                <a:cs typeface="Arial" panose="020B0604020202020204" pitchFamily="34" charset="0"/>
              </a:rPr>
              <a:t/>
            </a:r>
            <a:br>
              <a:rPr lang="es-MX" sz="1600" dirty="0">
                <a:latin typeface="+mn-lt"/>
                <a:cs typeface="Arial" panose="020B0604020202020204" pitchFamily="34" charset="0"/>
              </a:rPr>
            </a:br>
            <a:r>
              <a:rPr lang="es-MX" sz="1600" dirty="0">
                <a:latin typeface="+mn-lt"/>
                <a:cs typeface="Arial" panose="020B0604020202020204" pitchFamily="34" charset="0"/>
              </a:rPr>
              <a:t>Una vez terminada la cuarentena los usuarios del régimen contributivo se abstienen de recibir los servicios de salud por temor al contagio del COVID 19. la perdida contable se mantiene con respecto al año anterior ya que la nueva administración se tomaron medidas para reducción de los gastos y los costos.</a:t>
            </a:r>
            <a:endParaRPr lang="es-CO" sz="1600" dirty="0">
              <a:latin typeface="+mn-lt"/>
              <a:cs typeface="Arial" panose="020B0604020202020204" pitchFamily="34" charset="0"/>
            </a:endParaRPr>
          </a:p>
        </p:txBody>
      </p:sp>
      <p:graphicFrame>
        <p:nvGraphicFramePr>
          <p:cNvPr id="6" name="Gráfico 5">
            <a:extLst>
              <a:ext uri="{FF2B5EF4-FFF2-40B4-BE49-F238E27FC236}">
                <a16:creationId xmlns:a16="http://schemas.microsoft.com/office/drawing/2014/main" xmlns="" id="{AEBDE8DF-9862-44D1-931F-BE3540FB361D}"/>
              </a:ext>
            </a:extLst>
          </p:cNvPr>
          <p:cNvGraphicFramePr>
            <a:graphicFrameLocks/>
          </p:cNvGraphicFramePr>
          <p:nvPr>
            <p:extLst>
              <p:ext uri="{D42A27DB-BD31-4B8C-83A1-F6EECF244321}">
                <p14:modId xmlns:p14="http://schemas.microsoft.com/office/powerpoint/2010/main" val="4191077566"/>
              </p:ext>
            </p:extLst>
          </p:nvPr>
        </p:nvGraphicFramePr>
        <p:xfrm>
          <a:off x="3810000" y="128688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091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6F23C59-115F-4CE2-A91A-B82E61BB6893}"/>
              </a:ext>
            </a:extLst>
          </p:cNvPr>
          <p:cNvSpPr>
            <a:spLocks noGrp="1"/>
          </p:cNvSpPr>
          <p:nvPr>
            <p:ph type="title"/>
          </p:nvPr>
        </p:nvSpPr>
        <p:spPr>
          <a:xfrm>
            <a:off x="1194168" y="516835"/>
            <a:ext cx="9791883" cy="808382"/>
          </a:xfrm>
        </p:spPr>
        <p:txBody>
          <a:bodyPr>
            <a:normAutofit fontScale="90000"/>
          </a:bodyPr>
          <a:lstStyle/>
          <a:p>
            <a:pPr algn="ctr"/>
            <a:r>
              <a:rPr lang="es-CO" dirty="0">
                <a:latin typeface="Cooper Black" panose="0208090404030B020404" pitchFamily="18" charset="0"/>
              </a:rPr>
              <a:t>COMPORTAMIENTO DEL  RECAUDO </a:t>
            </a:r>
          </a:p>
        </p:txBody>
      </p:sp>
      <p:sp>
        <p:nvSpPr>
          <p:cNvPr id="5" name="CuadroTexto 4">
            <a:extLst>
              <a:ext uri="{FF2B5EF4-FFF2-40B4-BE49-F238E27FC236}">
                <a16:creationId xmlns:a16="http://schemas.microsoft.com/office/drawing/2014/main" xmlns="" id="{B8BFBF33-3216-40B4-A9F5-07054426BEB7}"/>
              </a:ext>
            </a:extLst>
          </p:cNvPr>
          <p:cNvSpPr txBox="1"/>
          <p:nvPr/>
        </p:nvSpPr>
        <p:spPr>
          <a:xfrm>
            <a:off x="1194169" y="4497387"/>
            <a:ext cx="9089518" cy="1477328"/>
          </a:xfrm>
          <a:prstGeom prst="rect">
            <a:avLst/>
          </a:prstGeom>
          <a:noFill/>
        </p:spPr>
        <p:txBody>
          <a:bodyPr wrap="square" rtlCol="0">
            <a:spAutoFit/>
          </a:bodyPr>
          <a:lstStyle/>
          <a:p>
            <a:pPr algn="just"/>
            <a:r>
              <a:rPr lang="es-CO" dirty="0"/>
              <a:t>De manera proporcional a la disminución de la Venta de Servicios de Salud, se evidenció una disminución en el recaudo durante la vigencia  2020, sin embargo se adelantaron gestiones importante en procesos vitales como la recuperación de cartera de la entidad, generándose compromisos de pagos que se harán efectivos en el año  2021</a:t>
            </a:r>
          </a:p>
          <a:p>
            <a:pPr algn="just"/>
            <a:endParaRPr lang="es-CO" dirty="0"/>
          </a:p>
        </p:txBody>
      </p:sp>
      <p:graphicFrame>
        <p:nvGraphicFramePr>
          <p:cNvPr id="6" name="Gráfico 5">
            <a:extLst>
              <a:ext uri="{FF2B5EF4-FFF2-40B4-BE49-F238E27FC236}">
                <a16:creationId xmlns:a16="http://schemas.microsoft.com/office/drawing/2014/main" xmlns="" id="{D9D95383-BC30-4A95-A8E6-E8B1485C7AEE}"/>
              </a:ext>
            </a:extLst>
          </p:cNvPr>
          <p:cNvGraphicFramePr>
            <a:graphicFrameLocks/>
          </p:cNvGraphicFramePr>
          <p:nvPr>
            <p:extLst>
              <p:ext uri="{D42A27DB-BD31-4B8C-83A1-F6EECF244321}">
                <p14:modId xmlns:p14="http://schemas.microsoft.com/office/powerpoint/2010/main" val="276398165"/>
              </p:ext>
            </p:extLst>
          </p:nvPr>
        </p:nvGraphicFramePr>
        <p:xfrm>
          <a:off x="3804109" y="153970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3056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1CF7D62-DB53-41C0-9B2A-E6FBA8207D54}"/>
              </a:ext>
            </a:extLst>
          </p:cNvPr>
          <p:cNvSpPr txBox="1">
            <a:spLocks/>
          </p:cNvSpPr>
          <p:nvPr/>
        </p:nvSpPr>
        <p:spPr>
          <a:xfrm>
            <a:off x="677863" y="4122394"/>
            <a:ext cx="10030423" cy="2126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2400" dirty="0"/>
              <a:t>Con el fin de mitigar la reducción en el recaudo y evitar un desequilibrio financiero, la Gerencia se vio obligada a implementar una política de austeridad del Gastos, reduciendo al máximo  los mismo, pero de forma equilibrada, sin que se afectara la calidad en la prestación de los servicios de salud, siendo esto lo mas importante.</a:t>
            </a:r>
          </a:p>
          <a:p>
            <a:pPr marL="0" indent="0" algn="just">
              <a:buFont typeface="Arial" panose="020B0604020202020204" pitchFamily="34" charset="0"/>
              <a:buNone/>
            </a:pPr>
            <a:endParaRPr lang="es-CO" sz="2400" dirty="0"/>
          </a:p>
        </p:txBody>
      </p:sp>
      <p:sp>
        <p:nvSpPr>
          <p:cNvPr id="4" name="Título 1">
            <a:extLst>
              <a:ext uri="{FF2B5EF4-FFF2-40B4-BE49-F238E27FC236}">
                <a16:creationId xmlns:a16="http://schemas.microsoft.com/office/drawing/2014/main" xmlns="" id="{03C8BF05-07FA-4E15-8122-A42DC4AD3F1D}"/>
              </a:ext>
            </a:extLst>
          </p:cNvPr>
          <p:cNvSpPr>
            <a:spLocks noGrp="1"/>
          </p:cNvSpPr>
          <p:nvPr>
            <p:ph type="title"/>
          </p:nvPr>
        </p:nvSpPr>
        <p:spPr>
          <a:xfrm>
            <a:off x="677863" y="609600"/>
            <a:ext cx="10241928" cy="543339"/>
          </a:xfrm>
        </p:spPr>
        <p:txBody>
          <a:bodyPr>
            <a:noAutofit/>
          </a:bodyPr>
          <a:lstStyle/>
          <a:p>
            <a:pPr algn="ctr"/>
            <a:r>
              <a:rPr lang="es-CO" sz="3600" dirty="0">
                <a:latin typeface="Cooper Black" panose="0208090404030B020404" pitchFamily="18" charset="0"/>
              </a:rPr>
              <a:t>COMPORTAMIENTO DEL COMPROMISO</a:t>
            </a:r>
          </a:p>
        </p:txBody>
      </p:sp>
      <p:graphicFrame>
        <p:nvGraphicFramePr>
          <p:cNvPr id="6" name="Gráfico 5">
            <a:extLst>
              <a:ext uri="{FF2B5EF4-FFF2-40B4-BE49-F238E27FC236}">
                <a16:creationId xmlns:a16="http://schemas.microsoft.com/office/drawing/2014/main" xmlns="" id="{7C791F80-BE0C-4DF2-9AA1-4EB1191C71B8}"/>
              </a:ext>
            </a:extLst>
          </p:cNvPr>
          <p:cNvGraphicFramePr>
            <a:graphicFrameLocks/>
          </p:cNvGraphicFramePr>
          <p:nvPr>
            <p:extLst>
              <p:ext uri="{D42A27DB-BD31-4B8C-83A1-F6EECF244321}">
                <p14:modId xmlns:p14="http://schemas.microsoft.com/office/powerpoint/2010/main" val="4204580828"/>
              </p:ext>
            </p:extLst>
          </p:nvPr>
        </p:nvGraphicFramePr>
        <p:xfrm>
          <a:off x="3810000" y="126606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6466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4802C83D-41FF-4298-A739-15B4D669BCD8}"/>
              </a:ext>
            </a:extLst>
          </p:cNvPr>
          <p:cNvSpPr txBox="1">
            <a:spLocks/>
          </p:cNvSpPr>
          <p:nvPr/>
        </p:nvSpPr>
        <p:spPr>
          <a:xfrm>
            <a:off x="975036" y="821635"/>
            <a:ext cx="10241928" cy="543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dirty="0">
                <a:latin typeface="Cooper Black" panose="0208090404030B020404" pitchFamily="18" charset="0"/>
              </a:rPr>
              <a:t>COMPORTAMIENTO DEL PASIVO</a:t>
            </a:r>
          </a:p>
        </p:txBody>
      </p:sp>
      <p:sp>
        <p:nvSpPr>
          <p:cNvPr id="4" name="CuadroTexto 3">
            <a:extLst>
              <a:ext uri="{FF2B5EF4-FFF2-40B4-BE49-F238E27FC236}">
                <a16:creationId xmlns:a16="http://schemas.microsoft.com/office/drawing/2014/main" xmlns="" id="{9AC26BBF-0792-4938-87AD-E40F9269518C}"/>
              </a:ext>
            </a:extLst>
          </p:cNvPr>
          <p:cNvSpPr txBox="1"/>
          <p:nvPr/>
        </p:nvSpPr>
        <p:spPr>
          <a:xfrm>
            <a:off x="1194169" y="4497387"/>
            <a:ext cx="9089518" cy="1477328"/>
          </a:xfrm>
          <a:prstGeom prst="rect">
            <a:avLst/>
          </a:prstGeom>
          <a:noFill/>
        </p:spPr>
        <p:txBody>
          <a:bodyPr wrap="square" rtlCol="0">
            <a:spAutoFit/>
          </a:bodyPr>
          <a:lstStyle/>
          <a:p>
            <a:pPr algn="just"/>
            <a:r>
              <a:rPr lang="es-CO" dirty="0"/>
              <a:t>Debido al incumplimiento de acuerdo de pagos por parte de las diferentes EPS, los cuales  no se hicieron efectivos en la vigencia 2020, la ESE  presentó incremento en el pasivo al cierre de la vigencia fiscal, sin embargo,   dicho pasivo ha venido siendo cancelado en la vigencia 2021 gracias a la canalización de recursos correspondiente a ventas de servicios de vigencia anteriores</a:t>
            </a:r>
          </a:p>
        </p:txBody>
      </p:sp>
      <p:graphicFrame>
        <p:nvGraphicFramePr>
          <p:cNvPr id="5" name="Gráfico 4">
            <a:extLst>
              <a:ext uri="{FF2B5EF4-FFF2-40B4-BE49-F238E27FC236}">
                <a16:creationId xmlns:a16="http://schemas.microsoft.com/office/drawing/2014/main" xmlns="" id="{49AFA950-D231-4AF4-B8D7-63694D4A2804}"/>
              </a:ext>
            </a:extLst>
          </p:cNvPr>
          <p:cNvGraphicFramePr>
            <a:graphicFrameLocks/>
          </p:cNvGraphicFramePr>
          <p:nvPr>
            <p:extLst>
              <p:ext uri="{D42A27DB-BD31-4B8C-83A1-F6EECF244321}">
                <p14:modId xmlns:p14="http://schemas.microsoft.com/office/powerpoint/2010/main" val="577324600"/>
              </p:ext>
            </p:extLst>
          </p:nvPr>
        </p:nvGraphicFramePr>
        <p:xfrm>
          <a:off x="3810000" y="155958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5156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D6F2C4-B196-4C71-BD7D-3980C0A9C57D}"/>
              </a:ext>
            </a:extLst>
          </p:cNvPr>
          <p:cNvSpPr>
            <a:spLocks noGrp="1"/>
          </p:cNvSpPr>
          <p:nvPr>
            <p:ph type="title"/>
          </p:nvPr>
        </p:nvSpPr>
        <p:spPr>
          <a:xfrm>
            <a:off x="838200" y="761249"/>
            <a:ext cx="10515600" cy="1325563"/>
          </a:xfrm>
        </p:spPr>
        <p:txBody>
          <a:bodyPr/>
          <a:lstStyle/>
          <a:p>
            <a:pPr algn="ctr"/>
            <a:r>
              <a:rPr lang="es-CO" dirty="0">
                <a:latin typeface="Cooper Black" panose="0208090404030B020404" pitchFamily="18" charset="0"/>
              </a:rPr>
              <a:t>RECUADO VRS COMPROMISO</a:t>
            </a:r>
          </a:p>
        </p:txBody>
      </p:sp>
      <p:sp>
        <p:nvSpPr>
          <p:cNvPr id="3" name="CuadroTexto 2">
            <a:extLst>
              <a:ext uri="{FF2B5EF4-FFF2-40B4-BE49-F238E27FC236}">
                <a16:creationId xmlns:a16="http://schemas.microsoft.com/office/drawing/2014/main" xmlns="" id="{15D80544-4053-4424-9493-36062EC77C28}"/>
              </a:ext>
            </a:extLst>
          </p:cNvPr>
          <p:cNvSpPr txBox="1"/>
          <p:nvPr/>
        </p:nvSpPr>
        <p:spPr>
          <a:xfrm>
            <a:off x="1339942" y="4510639"/>
            <a:ext cx="9089518" cy="923330"/>
          </a:xfrm>
          <a:prstGeom prst="rect">
            <a:avLst/>
          </a:prstGeom>
          <a:noFill/>
        </p:spPr>
        <p:txBody>
          <a:bodyPr wrap="square" rtlCol="0">
            <a:spAutoFit/>
          </a:bodyPr>
          <a:lstStyle/>
          <a:p>
            <a:pPr algn="just"/>
            <a:r>
              <a:rPr lang="es-CO" dirty="0"/>
              <a:t>A pesar de las dificultades presentadas durante la vigencia 2020, y gracias a las diferentes medidas adoptadas por la Gerencia, al cierre de la vigencia, se logró obtener superávit presupuestal</a:t>
            </a:r>
          </a:p>
        </p:txBody>
      </p:sp>
      <p:pic>
        <p:nvPicPr>
          <p:cNvPr id="4" name="Imagen 3">
            <a:extLst>
              <a:ext uri="{FF2B5EF4-FFF2-40B4-BE49-F238E27FC236}">
                <a16:creationId xmlns:a16="http://schemas.microsoft.com/office/drawing/2014/main" xmlns="" id="{9929A7A4-5398-4A46-A5B3-C955F9240A6B}"/>
              </a:ext>
            </a:extLst>
          </p:cNvPr>
          <p:cNvPicPr>
            <a:picLocks noChangeAspect="1"/>
          </p:cNvPicPr>
          <p:nvPr/>
        </p:nvPicPr>
        <p:blipFill>
          <a:blip r:embed="rId2"/>
          <a:stretch>
            <a:fillRect/>
          </a:stretch>
        </p:blipFill>
        <p:spPr>
          <a:xfrm>
            <a:off x="2338388" y="2347361"/>
            <a:ext cx="6593578" cy="1980275"/>
          </a:xfrm>
          <a:prstGeom prst="rect">
            <a:avLst/>
          </a:prstGeom>
        </p:spPr>
      </p:pic>
    </p:spTree>
    <p:extLst>
      <p:ext uri="{BB962C8B-B14F-4D97-AF65-F5344CB8AC3E}">
        <p14:creationId xmlns:p14="http://schemas.microsoft.com/office/powerpoint/2010/main" val="3722333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xmlns="" id="{4149C0BD-FE6D-4F9B-ABBF-03E9445AB419}"/>
              </a:ext>
            </a:extLst>
          </p:cNvPr>
          <p:cNvSpPr txBox="1">
            <a:spLocks/>
          </p:cNvSpPr>
          <p:nvPr/>
        </p:nvSpPr>
        <p:spPr>
          <a:xfrm>
            <a:off x="1643269" y="2817347"/>
            <a:ext cx="8905461" cy="7441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a:solidFill>
                  <a:srgbClr val="002060"/>
                </a:solidFill>
                <a:latin typeface="Cooper Black" panose="0208090404030B020404" pitchFamily="18" charset="0"/>
              </a:rPr>
              <a:t>SATISFACCION DEL USUARIO</a:t>
            </a:r>
          </a:p>
        </p:txBody>
      </p:sp>
    </p:spTree>
    <p:extLst>
      <p:ext uri="{BB962C8B-B14F-4D97-AF65-F5344CB8AC3E}">
        <p14:creationId xmlns:p14="http://schemas.microsoft.com/office/powerpoint/2010/main" val="3993965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7805" y="612984"/>
            <a:ext cx="9144000" cy="811159"/>
          </a:xfrm>
        </p:spPr>
        <p:txBody>
          <a:bodyPr>
            <a:normAutofit fontScale="90000"/>
          </a:bodyPr>
          <a:lstStyle/>
          <a:p>
            <a:r>
              <a:rPr lang="es-CO" sz="3100" b="1" dirty="0">
                <a:solidFill>
                  <a:schemeClr val="accent1">
                    <a:lumMod val="75000"/>
                  </a:schemeClr>
                </a:solidFill>
              </a:rPr>
              <a:t>PQRS F ATENDIDAS EN EL AÑO 2019</a:t>
            </a:r>
            <a:r>
              <a:rPr lang="es-CO" sz="4400" b="1" dirty="0"/>
              <a:t/>
            </a:r>
            <a:br>
              <a:rPr lang="es-CO" sz="4400" b="1" dirty="0"/>
            </a:br>
            <a:endParaRPr lang="es-CO" sz="4400" dirty="0">
              <a:solidFill>
                <a:schemeClr val="accent1">
                  <a:lumMod val="75000"/>
                </a:schemeClr>
              </a:solidFill>
              <a:latin typeface="+mn-lt"/>
            </a:endParaRPr>
          </a:p>
        </p:txBody>
      </p:sp>
      <p:graphicFrame>
        <p:nvGraphicFramePr>
          <p:cNvPr id="4" name="Marcador de contenido 6">
            <a:extLst>
              <a:ext uri="{FF2B5EF4-FFF2-40B4-BE49-F238E27FC236}">
                <a16:creationId xmlns:a16="http://schemas.microsoft.com/office/drawing/2014/main" xmlns="" id="{B12DA874-BBDA-4AD7-9A31-32B8B8EC8CA6}"/>
              </a:ext>
            </a:extLst>
          </p:cNvPr>
          <p:cNvGraphicFramePr>
            <a:graphicFrameLocks/>
          </p:cNvGraphicFramePr>
          <p:nvPr>
            <p:extLst>
              <p:ext uri="{D42A27DB-BD31-4B8C-83A1-F6EECF244321}">
                <p14:modId xmlns:p14="http://schemas.microsoft.com/office/powerpoint/2010/main" val="196089768"/>
              </p:ext>
            </p:extLst>
          </p:nvPr>
        </p:nvGraphicFramePr>
        <p:xfrm>
          <a:off x="6096000" y="1424143"/>
          <a:ext cx="4651513" cy="3540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xmlns="" id="{FA49329E-7C4A-4C8B-803C-68948BA14B3E}"/>
              </a:ext>
            </a:extLst>
          </p:cNvPr>
          <p:cNvGraphicFramePr>
            <a:graphicFrameLocks noGrp="1"/>
          </p:cNvGraphicFramePr>
          <p:nvPr>
            <p:extLst>
              <p:ext uri="{D42A27DB-BD31-4B8C-83A1-F6EECF244321}">
                <p14:modId xmlns:p14="http://schemas.microsoft.com/office/powerpoint/2010/main" val="1043001854"/>
              </p:ext>
            </p:extLst>
          </p:nvPr>
        </p:nvGraphicFramePr>
        <p:xfrm>
          <a:off x="807140" y="2050980"/>
          <a:ext cx="4924568" cy="2380872"/>
        </p:xfrm>
        <a:graphic>
          <a:graphicData uri="http://schemas.openxmlformats.org/drawingml/2006/table">
            <a:tbl>
              <a:tblPr firstRow="1" firstCol="1" bandRow="1">
                <a:tableStyleId>{5C22544A-7EE6-4342-B048-85BDC9FD1C3A}</a:tableStyleId>
              </a:tblPr>
              <a:tblGrid>
                <a:gridCol w="1496255">
                  <a:extLst>
                    <a:ext uri="{9D8B030D-6E8A-4147-A177-3AD203B41FA5}">
                      <a16:colId xmlns:a16="http://schemas.microsoft.com/office/drawing/2014/main" xmlns="" val="20000"/>
                    </a:ext>
                  </a:extLst>
                </a:gridCol>
                <a:gridCol w="1786790">
                  <a:extLst>
                    <a:ext uri="{9D8B030D-6E8A-4147-A177-3AD203B41FA5}">
                      <a16:colId xmlns:a16="http://schemas.microsoft.com/office/drawing/2014/main" xmlns="" val="20001"/>
                    </a:ext>
                  </a:extLst>
                </a:gridCol>
                <a:gridCol w="1641523">
                  <a:extLst>
                    <a:ext uri="{9D8B030D-6E8A-4147-A177-3AD203B41FA5}">
                      <a16:colId xmlns:a16="http://schemas.microsoft.com/office/drawing/2014/main" xmlns="" val="20002"/>
                    </a:ext>
                  </a:extLst>
                </a:gridCol>
              </a:tblGrid>
              <a:tr h="253482">
                <a:tc gridSpan="3">
                  <a:txBody>
                    <a:bodyPr/>
                    <a:lstStyle/>
                    <a:p>
                      <a:pPr algn="ctr">
                        <a:lnSpc>
                          <a:spcPct val="107000"/>
                        </a:lnSpc>
                        <a:spcAft>
                          <a:spcPts val="0"/>
                        </a:spcAft>
                      </a:pPr>
                      <a:r>
                        <a:rPr lang="es-CO" sz="1800" dirty="0">
                          <a:solidFill>
                            <a:schemeClr val="tx1"/>
                          </a:solidFill>
                          <a:effectLst/>
                        </a:rPr>
                        <a:t>PQRSF TOTAL AÑO 2019</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461111">
                <a:tc>
                  <a:txBody>
                    <a:bodyPr/>
                    <a:lstStyle/>
                    <a:p>
                      <a:pPr algn="ctr">
                        <a:lnSpc>
                          <a:spcPct val="107000"/>
                        </a:lnSpc>
                        <a:spcAft>
                          <a:spcPts val="0"/>
                        </a:spcAft>
                      </a:pPr>
                      <a:r>
                        <a:rPr lang="es-CO" sz="1600" dirty="0">
                          <a:solidFill>
                            <a:schemeClr val="tx1"/>
                          </a:solidFill>
                          <a:effectLst/>
                        </a:rPr>
                        <a:t>CLASIFICACION PQRSF</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NÚMERO DE PQRSF</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PORCENTAJE %</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225304">
                <a:tc>
                  <a:txBody>
                    <a:bodyPr/>
                    <a:lstStyle/>
                    <a:p>
                      <a:pPr algn="ctr">
                        <a:lnSpc>
                          <a:spcPct val="107000"/>
                        </a:lnSpc>
                        <a:spcAft>
                          <a:spcPts val="0"/>
                        </a:spcAft>
                      </a:pPr>
                      <a:r>
                        <a:rPr lang="es-CO" sz="1600" dirty="0">
                          <a:solidFill>
                            <a:schemeClr val="tx1"/>
                          </a:solidFill>
                          <a:effectLst/>
                        </a:rPr>
                        <a:t>FELICITACION</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104</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36%</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225304">
                <a:tc>
                  <a:txBody>
                    <a:bodyPr/>
                    <a:lstStyle/>
                    <a:p>
                      <a:pPr algn="ctr">
                        <a:lnSpc>
                          <a:spcPct val="107000"/>
                        </a:lnSpc>
                        <a:spcAft>
                          <a:spcPts val="0"/>
                        </a:spcAft>
                      </a:pPr>
                      <a:r>
                        <a:rPr lang="es-CO" sz="1600" dirty="0">
                          <a:solidFill>
                            <a:schemeClr val="tx1"/>
                          </a:solidFill>
                          <a:effectLst/>
                        </a:rPr>
                        <a:t>PETICION</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23</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8%</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225304">
                <a:tc>
                  <a:txBody>
                    <a:bodyPr/>
                    <a:lstStyle/>
                    <a:p>
                      <a:pPr algn="ctr">
                        <a:lnSpc>
                          <a:spcPct val="107000"/>
                        </a:lnSpc>
                        <a:spcAft>
                          <a:spcPts val="0"/>
                        </a:spcAft>
                      </a:pPr>
                      <a:r>
                        <a:rPr lang="es-CO" sz="1600" dirty="0">
                          <a:solidFill>
                            <a:schemeClr val="tx1"/>
                          </a:solidFill>
                          <a:effectLst/>
                        </a:rPr>
                        <a:t>QUEJA</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86</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30%</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225304">
                <a:tc>
                  <a:txBody>
                    <a:bodyPr/>
                    <a:lstStyle/>
                    <a:p>
                      <a:pPr algn="ctr">
                        <a:lnSpc>
                          <a:spcPct val="107000"/>
                        </a:lnSpc>
                        <a:spcAft>
                          <a:spcPts val="0"/>
                        </a:spcAft>
                      </a:pPr>
                      <a:r>
                        <a:rPr lang="es-CO" sz="1600" dirty="0">
                          <a:solidFill>
                            <a:schemeClr val="tx1"/>
                          </a:solidFill>
                          <a:effectLst/>
                        </a:rPr>
                        <a:t>RECLAMO</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43</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15%</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225304">
                <a:tc>
                  <a:txBody>
                    <a:bodyPr/>
                    <a:lstStyle/>
                    <a:p>
                      <a:pPr algn="ctr">
                        <a:lnSpc>
                          <a:spcPct val="107000"/>
                        </a:lnSpc>
                        <a:spcAft>
                          <a:spcPts val="0"/>
                        </a:spcAft>
                      </a:pPr>
                      <a:r>
                        <a:rPr lang="es-CO" sz="1600">
                          <a:solidFill>
                            <a:schemeClr val="tx1"/>
                          </a:solidFill>
                          <a:effectLst/>
                        </a:rPr>
                        <a:t>SUGERENCIA</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33</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11%</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225304">
                <a:tc>
                  <a:txBody>
                    <a:bodyPr/>
                    <a:lstStyle/>
                    <a:p>
                      <a:pPr algn="ctr">
                        <a:lnSpc>
                          <a:spcPct val="107000"/>
                        </a:lnSpc>
                        <a:spcAft>
                          <a:spcPts val="0"/>
                        </a:spcAft>
                      </a:pPr>
                      <a:r>
                        <a:rPr lang="es-CO" sz="1600">
                          <a:solidFill>
                            <a:schemeClr val="tx1"/>
                          </a:solidFill>
                          <a:effectLst/>
                        </a:rPr>
                        <a:t>TOTAL </a:t>
                      </a:r>
                      <a:endParaRPr lang="es-CO"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289</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100%</a:t>
                      </a:r>
                      <a:endParaRPr lang="es-CO"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9914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FD482E8-7858-419D-B35E-165EB32BDF5D}"/>
              </a:ext>
            </a:extLst>
          </p:cNvPr>
          <p:cNvSpPr txBox="1">
            <a:spLocks/>
          </p:cNvSpPr>
          <p:nvPr/>
        </p:nvSpPr>
        <p:spPr>
          <a:xfrm>
            <a:off x="1431234" y="891745"/>
            <a:ext cx="9144000" cy="811159"/>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100" b="1" dirty="0">
                <a:solidFill>
                  <a:schemeClr val="accent1">
                    <a:lumMod val="75000"/>
                  </a:schemeClr>
                </a:solidFill>
              </a:rPr>
              <a:t>PQRS F ATENDIDAS EN EL AÑO 2020</a:t>
            </a:r>
            <a:r>
              <a:rPr lang="es-CO" sz="4400" b="1" dirty="0"/>
              <a:t/>
            </a:r>
            <a:br>
              <a:rPr lang="es-CO" sz="4400" b="1" dirty="0"/>
            </a:br>
            <a:endParaRPr lang="es-CO" sz="4400" dirty="0">
              <a:solidFill>
                <a:schemeClr val="accent1">
                  <a:lumMod val="75000"/>
                </a:schemeClr>
              </a:solidFill>
              <a:latin typeface="+mn-lt"/>
            </a:endParaRPr>
          </a:p>
        </p:txBody>
      </p:sp>
      <p:graphicFrame>
        <p:nvGraphicFramePr>
          <p:cNvPr id="7" name="Tabla 6">
            <a:extLst>
              <a:ext uri="{FF2B5EF4-FFF2-40B4-BE49-F238E27FC236}">
                <a16:creationId xmlns:a16="http://schemas.microsoft.com/office/drawing/2014/main" xmlns="" id="{D4E65F7F-C266-4B06-AC34-4E237640D35B}"/>
              </a:ext>
            </a:extLst>
          </p:cNvPr>
          <p:cNvGraphicFramePr>
            <a:graphicFrameLocks noGrp="1"/>
          </p:cNvGraphicFramePr>
          <p:nvPr>
            <p:extLst>
              <p:ext uri="{D42A27DB-BD31-4B8C-83A1-F6EECF244321}">
                <p14:modId xmlns:p14="http://schemas.microsoft.com/office/powerpoint/2010/main" val="3871215525"/>
              </p:ext>
            </p:extLst>
          </p:nvPr>
        </p:nvGraphicFramePr>
        <p:xfrm>
          <a:off x="947387" y="1874552"/>
          <a:ext cx="5055847" cy="3108896"/>
        </p:xfrm>
        <a:graphic>
          <a:graphicData uri="http://schemas.openxmlformats.org/drawingml/2006/table">
            <a:tbl>
              <a:tblPr firstRow="1" firstCol="1" bandRow="1">
                <a:tableStyleId>{5C22544A-7EE6-4342-B048-85BDC9FD1C3A}</a:tableStyleId>
              </a:tblPr>
              <a:tblGrid>
                <a:gridCol w="1107192">
                  <a:extLst>
                    <a:ext uri="{9D8B030D-6E8A-4147-A177-3AD203B41FA5}">
                      <a16:colId xmlns:a16="http://schemas.microsoft.com/office/drawing/2014/main" xmlns="" val="1887304247"/>
                    </a:ext>
                  </a:extLst>
                </a:gridCol>
                <a:gridCol w="1787187">
                  <a:extLst>
                    <a:ext uri="{9D8B030D-6E8A-4147-A177-3AD203B41FA5}">
                      <a16:colId xmlns:a16="http://schemas.microsoft.com/office/drawing/2014/main" xmlns="" val="4176828794"/>
                    </a:ext>
                  </a:extLst>
                </a:gridCol>
                <a:gridCol w="2161468">
                  <a:extLst>
                    <a:ext uri="{9D8B030D-6E8A-4147-A177-3AD203B41FA5}">
                      <a16:colId xmlns:a16="http://schemas.microsoft.com/office/drawing/2014/main" xmlns="" val="1778276889"/>
                    </a:ext>
                  </a:extLst>
                </a:gridCol>
              </a:tblGrid>
              <a:tr h="300485">
                <a:tc gridSpan="3">
                  <a:txBody>
                    <a:bodyPr/>
                    <a:lstStyle/>
                    <a:p>
                      <a:pPr algn="ctr" rtl="0" fontAlgn="ctr"/>
                      <a:r>
                        <a:rPr lang="es-CO" sz="1800" b="1" u="none" strike="noStrike" dirty="0">
                          <a:solidFill>
                            <a:schemeClr val="tx1"/>
                          </a:solidFill>
                          <a:effectLst/>
                        </a:rPr>
                        <a:t>PQRSF TOTAL AÑO 2020</a:t>
                      </a:r>
                      <a:endParaRPr lang="es-CO" sz="18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890234211"/>
                  </a:ext>
                </a:extLst>
              </a:tr>
              <a:tr h="701736">
                <a:tc>
                  <a:txBody>
                    <a:bodyPr/>
                    <a:lstStyle/>
                    <a:p>
                      <a:pPr algn="ctr" rtl="0" fontAlgn="ctr"/>
                      <a:r>
                        <a:rPr lang="es-CO" sz="1600" b="1" u="none" strike="noStrike" dirty="0">
                          <a:solidFill>
                            <a:schemeClr val="tx1"/>
                          </a:solidFill>
                          <a:effectLst/>
                        </a:rPr>
                        <a:t>CLASIFICACION PQRSF</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dirty="0">
                          <a:effectLst/>
                        </a:rPr>
                        <a:t>NÚMERO DE PQRSF</a:t>
                      </a:r>
                      <a:endParaRPr lang="es-CO"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PORCENTAJE %</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86718946"/>
                  </a:ext>
                </a:extLst>
              </a:tr>
              <a:tr h="470831">
                <a:tc>
                  <a:txBody>
                    <a:bodyPr/>
                    <a:lstStyle/>
                    <a:p>
                      <a:pPr algn="ctr" rtl="0" fontAlgn="ctr"/>
                      <a:r>
                        <a:rPr lang="es-CO" sz="1600" b="1" u="none" strike="noStrike" dirty="0">
                          <a:solidFill>
                            <a:schemeClr val="tx1"/>
                          </a:solidFill>
                          <a:effectLst/>
                        </a:rPr>
                        <a:t>FELICITACION</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26</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dirty="0">
                          <a:effectLst/>
                        </a:rPr>
                        <a:t>11%</a:t>
                      </a:r>
                      <a:endParaRPr lang="es-C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91929546"/>
                  </a:ext>
                </a:extLst>
              </a:tr>
              <a:tr h="268219">
                <a:tc>
                  <a:txBody>
                    <a:bodyPr/>
                    <a:lstStyle/>
                    <a:p>
                      <a:pPr algn="ctr" rtl="0" fontAlgn="ctr"/>
                      <a:r>
                        <a:rPr lang="es-CO" sz="1600" b="1" u="none" strike="noStrike" dirty="0">
                          <a:solidFill>
                            <a:schemeClr val="tx1"/>
                          </a:solidFill>
                          <a:effectLst/>
                        </a:rPr>
                        <a:t>PETICION</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123</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51%</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96264212"/>
                  </a:ext>
                </a:extLst>
              </a:tr>
              <a:tr h="268219">
                <a:tc>
                  <a:txBody>
                    <a:bodyPr/>
                    <a:lstStyle/>
                    <a:p>
                      <a:pPr algn="ctr" rtl="0" fontAlgn="ctr"/>
                      <a:r>
                        <a:rPr lang="es-CO" sz="1600" b="1" u="none" strike="noStrike" dirty="0">
                          <a:solidFill>
                            <a:schemeClr val="tx1"/>
                          </a:solidFill>
                          <a:effectLst/>
                        </a:rPr>
                        <a:t>QUEJA</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77</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32%</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20707184"/>
                  </a:ext>
                </a:extLst>
              </a:tr>
              <a:tr h="268219">
                <a:tc>
                  <a:txBody>
                    <a:bodyPr/>
                    <a:lstStyle/>
                    <a:p>
                      <a:pPr algn="ctr" rtl="0" fontAlgn="ctr"/>
                      <a:r>
                        <a:rPr lang="es-CO" sz="1600" b="1" u="none" strike="noStrike" dirty="0">
                          <a:solidFill>
                            <a:schemeClr val="tx1"/>
                          </a:solidFill>
                          <a:effectLst/>
                        </a:rPr>
                        <a:t>RECLAMO</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3%</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79132394"/>
                  </a:ext>
                </a:extLst>
              </a:tr>
              <a:tr h="536594">
                <a:tc>
                  <a:txBody>
                    <a:bodyPr/>
                    <a:lstStyle/>
                    <a:p>
                      <a:pPr algn="ctr" rtl="0" fontAlgn="ctr"/>
                      <a:r>
                        <a:rPr lang="es-CO" sz="1600" b="1" u="none" strike="noStrike" dirty="0">
                          <a:solidFill>
                            <a:schemeClr val="tx1"/>
                          </a:solidFill>
                          <a:effectLst/>
                        </a:rPr>
                        <a:t>SUGERENCIA</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3%</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20287838"/>
                  </a:ext>
                </a:extLst>
              </a:tr>
              <a:tr h="268219">
                <a:tc>
                  <a:txBody>
                    <a:bodyPr/>
                    <a:lstStyle/>
                    <a:p>
                      <a:pPr algn="ctr" rtl="0" fontAlgn="ctr"/>
                      <a:r>
                        <a:rPr lang="es-CO" sz="1600" b="1" u="none" strike="noStrike" dirty="0">
                          <a:solidFill>
                            <a:schemeClr val="tx1"/>
                          </a:solidFill>
                          <a:effectLst/>
                        </a:rPr>
                        <a:t>TOTAL </a:t>
                      </a:r>
                      <a:endParaRPr lang="es-CO"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a:effectLst/>
                        </a:rPr>
                        <a:t>242</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600" u="none" strike="noStrike" dirty="0">
                          <a:effectLst/>
                        </a:rPr>
                        <a:t>100%</a:t>
                      </a:r>
                      <a:endParaRPr lang="es-CO"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544671451"/>
                  </a:ext>
                </a:extLst>
              </a:tr>
            </a:tbl>
          </a:graphicData>
        </a:graphic>
      </p:graphicFrame>
      <p:graphicFrame>
        <p:nvGraphicFramePr>
          <p:cNvPr id="8" name="Gráfico 7">
            <a:extLst>
              <a:ext uri="{FF2B5EF4-FFF2-40B4-BE49-F238E27FC236}">
                <a16:creationId xmlns:a16="http://schemas.microsoft.com/office/drawing/2014/main" xmlns="" id="{668B2918-C32A-4E2A-A39F-D042F9573C0E}"/>
              </a:ext>
            </a:extLst>
          </p:cNvPr>
          <p:cNvGraphicFramePr>
            <a:graphicFrameLocks/>
          </p:cNvGraphicFramePr>
          <p:nvPr>
            <p:extLst>
              <p:ext uri="{D42A27DB-BD31-4B8C-83A1-F6EECF244321}">
                <p14:modId xmlns:p14="http://schemas.microsoft.com/office/powerpoint/2010/main" val="3774765595"/>
              </p:ext>
            </p:extLst>
          </p:nvPr>
        </p:nvGraphicFramePr>
        <p:xfrm>
          <a:off x="6791738" y="1820784"/>
          <a:ext cx="4572000" cy="2911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225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C61AC-5FD4-4B6F-B0A3-6229B8E66C77}"/>
              </a:ext>
            </a:extLst>
          </p:cNvPr>
          <p:cNvSpPr>
            <a:spLocks noGrp="1"/>
          </p:cNvSpPr>
          <p:nvPr>
            <p:ph type="title"/>
          </p:nvPr>
        </p:nvSpPr>
        <p:spPr>
          <a:xfrm>
            <a:off x="1029586" y="109944"/>
            <a:ext cx="10515600" cy="1325563"/>
          </a:xfrm>
        </p:spPr>
        <p:txBody>
          <a:bodyPr vert="horz" lIns="91440" tIns="45720" rIns="91440" bIns="45720" rtlCol="0" anchor="ctr">
            <a:normAutofit/>
          </a:bodyPr>
          <a:lstStyle/>
          <a:p>
            <a:pPr algn="ctr"/>
            <a:r>
              <a:rPr lang="es-MX" sz="3200" dirty="0"/>
              <a:t>INDICADORES DE SEGURIDAD 2019 -2020</a:t>
            </a:r>
            <a:endParaRPr lang="es-CO" sz="3200" dirty="0"/>
          </a:p>
        </p:txBody>
      </p:sp>
      <p:sp>
        <p:nvSpPr>
          <p:cNvPr id="4" name="Título 1">
            <a:extLst>
              <a:ext uri="{FF2B5EF4-FFF2-40B4-BE49-F238E27FC236}">
                <a16:creationId xmlns:a16="http://schemas.microsoft.com/office/drawing/2014/main" xmlns="" id="{8D1B0B9B-95D7-4948-96CB-FEDD6B7C492B}"/>
              </a:ext>
            </a:extLst>
          </p:cNvPr>
          <p:cNvSpPr txBox="1">
            <a:spLocks/>
          </p:cNvSpPr>
          <p:nvPr/>
        </p:nvSpPr>
        <p:spPr>
          <a:xfrm>
            <a:off x="590993" y="45826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CO" sz="1800" dirty="0"/>
          </a:p>
        </p:txBody>
      </p:sp>
      <p:graphicFrame>
        <p:nvGraphicFramePr>
          <p:cNvPr id="5" name="Gráfico 4">
            <a:extLst>
              <a:ext uri="{FF2B5EF4-FFF2-40B4-BE49-F238E27FC236}">
                <a16:creationId xmlns:a16="http://schemas.microsoft.com/office/drawing/2014/main" xmlns="" id="{B1606F3A-7FA6-402C-86AE-169AEC22190F}"/>
              </a:ext>
            </a:extLst>
          </p:cNvPr>
          <p:cNvGraphicFramePr>
            <a:graphicFrameLocks/>
          </p:cNvGraphicFramePr>
          <p:nvPr>
            <p:extLst>
              <p:ext uri="{D42A27DB-BD31-4B8C-83A1-F6EECF244321}">
                <p14:modId xmlns:p14="http://schemas.microsoft.com/office/powerpoint/2010/main" val="4271087983"/>
              </p:ext>
            </p:extLst>
          </p:nvPr>
        </p:nvGraphicFramePr>
        <p:xfrm>
          <a:off x="3615070" y="1435507"/>
          <a:ext cx="4986670" cy="345547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CDFE0A47-B928-49BB-A053-8E1F6C92C6D0}"/>
              </a:ext>
            </a:extLst>
          </p:cNvPr>
          <p:cNvSpPr txBox="1">
            <a:spLocks/>
          </p:cNvSpPr>
          <p:nvPr/>
        </p:nvSpPr>
        <p:spPr>
          <a:xfrm>
            <a:off x="590993" y="48909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400" dirty="0"/>
              <a:t>Para el año 2.020 se continua con el fortalecimiento de los programas de seguridad del paciente, las acciones de mejoramiento están enmarcadas en el Plan de Gestión 2020-2024, direccionando cada estrategia en el bienestar, seguridad, humanización, satisfacción de nuestros usuarios. </a:t>
            </a:r>
          </a:p>
        </p:txBody>
      </p:sp>
    </p:spTree>
    <p:extLst>
      <p:ext uri="{BB962C8B-B14F-4D97-AF65-F5344CB8AC3E}">
        <p14:creationId xmlns:p14="http://schemas.microsoft.com/office/powerpoint/2010/main" val="3185119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01DA5CEE-4355-4BDB-A066-58AC3C4D533E}"/>
              </a:ext>
            </a:extLst>
          </p:cNvPr>
          <p:cNvGraphicFramePr>
            <a:graphicFrameLocks noGrp="1"/>
          </p:cNvGraphicFramePr>
          <p:nvPr>
            <p:extLst>
              <p:ext uri="{D42A27DB-BD31-4B8C-83A1-F6EECF244321}">
                <p14:modId xmlns:p14="http://schemas.microsoft.com/office/powerpoint/2010/main" val="3283594626"/>
              </p:ext>
            </p:extLst>
          </p:nvPr>
        </p:nvGraphicFramePr>
        <p:xfrm>
          <a:off x="863600" y="2476500"/>
          <a:ext cx="3810000" cy="2223890"/>
        </p:xfrm>
        <a:graphic>
          <a:graphicData uri="http://schemas.openxmlformats.org/drawingml/2006/table">
            <a:tbl>
              <a:tblPr firstRow="1" firstCol="1" bandRow="1">
                <a:tableStyleId>{5C22544A-7EE6-4342-B048-85BDC9FD1C3A}</a:tableStyleId>
              </a:tblPr>
              <a:tblGrid>
                <a:gridCol w="1465163">
                  <a:extLst>
                    <a:ext uri="{9D8B030D-6E8A-4147-A177-3AD203B41FA5}">
                      <a16:colId xmlns:a16="http://schemas.microsoft.com/office/drawing/2014/main" xmlns="" val="499289311"/>
                    </a:ext>
                  </a:extLst>
                </a:gridCol>
                <a:gridCol w="1237313">
                  <a:extLst>
                    <a:ext uri="{9D8B030D-6E8A-4147-A177-3AD203B41FA5}">
                      <a16:colId xmlns:a16="http://schemas.microsoft.com/office/drawing/2014/main" xmlns="" val="1962464196"/>
                    </a:ext>
                  </a:extLst>
                </a:gridCol>
                <a:gridCol w="1107524">
                  <a:extLst>
                    <a:ext uri="{9D8B030D-6E8A-4147-A177-3AD203B41FA5}">
                      <a16:colId xmlns:a16="http://schemas.microsoft.com/office/drawing/2014/main" xmlns="" val="2041389345"/>
                    </a:ext>
                  </a:extLst>
                </a:gridCol>
              </a:tblGrid>
              <a:tr h="517010">
                <a:tc gridSpan="3">
                  <a:txBody>
                    <a:bodyPr/>
                    <a:lstStyle/>
                    <a:p>
                      <a:pPr algn="ctr" rtl="0" fontAlgn="ctr"/>
                      <a:r>
                        <a:rPr lang="es-CO" sz="1800" u="none" strike="noStrike" dirty="0">
                          <a:effectLst/>
                        </a:rPr>
                        <a:t>PQRSF COMPARATIVOS  2019 - 2020</a:t>
                      </a:r>
                      <a:endParaRPr lang="es-CO" sz="18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854248786"/>
                  </a:ext>
                </a:extLst>
              </a:tr>
              <a:tr h="483654">
                <a:tc>
                  <a:txBody>
                    <a:bodyPr/>
                    <a:lstStyle/>
                    <a:p>
                      <a:pPr algn="ctr" rtl="0" fontAlgn="ctr"/>
                      <a:r>
                        <a:rPr lang="es-CO" sz="1600" u="none" strike="noStrike">
                          <a:effectLst/>
                        </a:rPr>
                        <a:t>CLASIFICACION PQRSF</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NÚMERO DE PQRSF 2019</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NÚMERO DE PQRSF 2020</a:t>
                      </a:r>
                      <a:endParaRPr lang="es-CO"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311987264"/>
                  </a:ext>
                </a:extLst>
              </a:tr>
              <a:tr h="241827">
                <a:tc>
                  <a:txBody>
                    <a:bodyPr/>
                    <a:lstStyle/>
                    <a:p>
                      <a:pPr algn="ctr" rtl="0" fontAlgn="ctr"/>
                      <a:r>
                        <a:rPr lang="es-CO" sz="1600" u="none" strike="noStrike">
                          <a:effectLst/>
                        </a:rPr>
                        <a:t>FELICITACION</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104</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26</a:t>
                      </a:r>
                      <a:endParaRPr lang="es-CO"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041628619"/>
                  </a:ext>
                </a:extLst>
              </a:tr>
              <a:tr h="241827">
                <a:tc>
                  <a:txBody>
                    <a:bodyPr/>
                    <a:lstStyle/>
                    <a:p>
                      <a:pPr algn="ctr" rtl="0" fontAlgn="ctr"/>
                      <a:r>
                        <a:rPr lang="es-CO" sz="1600" u="none" strike="noStrike">
                          <a:effectLst/>
                        </a:rPr>
                        <a:t>PETICION</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23</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123</a:t>
                      </a:r>
                      <a:endParaRPr lang="es-CO"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965231782"/>
                  </a:ext>
                </a:extLst>
              </a:tr>
              <a:tr h="241827">
                <a:tc>
                  <a:txBody>
                    <a:bodyPr/>
                    <a:lstStyle/>
                    <a:p>
                      <a:pPr algn="ctr" rtl="0" fontAlgn="ctr"/>
                      <a:r>
                        <a:rPr lang="es-CO" sz="1600" u="none" strike="noStrike">
                          <a:effectLst/>
                        </a:rPr>
                        <a:t>QUEJA</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86</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77</a:t>
                      </a:r>
                      <a:endParaRPr lang="es-CO"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889790374"/>
                  </a:ext>
                </a:extLst>
              </a:tr>
              <a:tr h="241827">
                <a:tc>
                  <a:txBody>
                    <a:bodyPr/>
                    <a:lstStyle/>
                    <a:p>
                      <a:pPr algn="ctr" rtl="0" fontAlgn="ctr"/>
                      <a:r>
                        <a:rPr lang="es-CO" sz="1600" u="none" strike="noStrike">
                          <a:effectLst/>
                        </a:rPr>
                        <a:t>RECLAMO</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43</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298739698"/>
                  </a:ext>
                </a:extLst>
              </a:tr>
              <a:tr h="241827">
                <a:tc>
                  <a:txBody>
                    <a:bodyPr/>
                    <a:lstStyle/>
                    <a:p>
                      <a:pPr algn="ctr" rtl="0" fontAlgn="ctr"/>
                      <a:r>
                        <a:rPr lang="es-CO" sz="1600" u="none" strike="noStrike">
                          <a:effectLst/>
                        </a:rPr>
                        <a:t>SUGERENCIA</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a:effectLst/>
                        </a:rPr>
                        <a:t>33</a:t>
                      </a:r>
                      <a:endParaRPr lang="es-CO"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600" u="none" strike="noStrike" dirty="0">
                          <a:effectLst/>
                        </a:rPr>
                        <a:t>8</a:t>
                      </a:r>
                      <a:endParaRPr lang="es-CO"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876402463"/>
                  </a:ext>
                </a:extLst>
              </a:tr>
            </a:tbl>
          </a:graphicData>
        </a:graphic>
      </p:graphicFrame>
      <p:graphicFrame>
        <p:nvGraphicFramePr>
          <p:cNvPr id="5" name="Gráfico 4">
            <a:extLst>
              <a:ext uri="{FF2B5EF4-FFF2-40B4-BE49-F238E27FC236}">
                <a16:creationId xmlns:a16="http://schemas.microsoft.com/office/drawing/2014/main" xmlns="" id="{37808DD8-BF79-4E63-B984-715760B5C775}"/>
              </a:ext>
            </a:extLst>
          </p:cNvPr>
          <p:cNvGraphicFramePr>
            <a:graphicFrameLocks/>
          </p:cNvGraphicFramePr>
          <p:nvPr>
            <p:extLst>
              <p:ext uri="{D42A27DB-BD31-4B8C-83A1-F6EECF244321}">
                <p14:modId xmlns:p14="http://schemas.microsoft.com/office/powerpoint/2010/main" val="2205383740"/>
              </p:ext>
            </p:extLst>
          </p:nvPr>
        </p:nvGraphicFramePr>
        <p:xfrm>
          <a:off x="5397500" y="1701800"/>
          <a:ext cx="5118100" cy="299859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442A4C56-7E97-4143-BEBE-87BCB5D1B7CD}"/>
              </a:ext>
            </a:extLst>
          </p:cNvPr>
          <p:cNvSpPr txBox="1">
            <a:spLocks/>
          </p:cNvSpPr>
          <p:nvPr/>
        </p:nvSpPr>
        <p:spPr>
          <a:xfrm>
            <a:off x="1431234" y="891745"/>
            <a:ext cx="9144000" cy="811159"/>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100" b="1" dirty="0">
                <a:solidFill>
                  <a:schemeClr val="accent1">
                    <a:lumMod val="75000"/>
                  </a:schemeClr>
                </a:solidFill>
              </a:rPr>
              <a:t> COMPARATIVO PQRS F 2019 – 2020 </a:t>
            </a:r>
            <a:r>
              <a:rPr lang="es-CO" sz="4400" b="1" dirty="0"/>
              <a:t/>
            </a:r>
            <a:br>
              <a:rPr lang="es-CO" sz="4400" b="1" dirty="0"/>
            </a:br>
            <a:endParaRPr lang="es-CO" sz="4400" dirty="0">
              <a:solidFill>
                <a:schemeClr val="accent1">
                  <a:lumMod val="75000"/>
                </a:schemeClr>
              </a:solidFill>
              <a:latin typeface="+mn-lt"/>
            </a:endParaRPr>
          </a:p>
        </p:txBody>
      </p:sp>
    </p:spTree>
    <p:extLst>
      <p:ext uri="{BB962C8B-B14F-4D97-AF65-F5344CB8AC3E}">
        <p14:creationId xmlns:p14="http://schemas.microsoft.com/office/powerpoint/2010/main" val="691989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1545" y="599731"/>
            <a:ext cx="9144000" cy="811159"/>
          </a:xfrm>
        </p:spPr>
        <p:txBody>
          <a:bodyPr>
            <a:normAutofit fontScale="90000"/>
          </a:bodyPr>
          <a:lstStyle/>
          <a:p>
            <a:r>
              <a:rPr lang="es-CO" sz="3100" b="1" dirty="0">
                <a:solidFill>
                  <a:schemeClr val="accent1">
                    <a:lumMod val="75000"/>
                  </a:schemeClr>
                </a:solidFill>
              </a:rPr>
              <a:t>PRINCIPALES MOTIVOS DE PETICIONES , QUEJAS , RECLAMOS Y SOLICITUDES DE INFORMACION 2019</a:t>
            </a:r>
            <a:r>
              <a:rPr lang="es-CO" sz="4400" b="1" dirty="0"/>
              <a:t/>
            </a:r>
            <a:br>
              <a:rPr lang="es-CO" sz="4400" b="1" dirty="0"/>
            </a:br>
            <a:endParaRPr lang="es-CO" sz="4400" dirty="0">
              <a:solidFill>
                <a:schemeClr val="accent1">
                  <a:lumMod val="75000"/>
                </a:schemeClr>
              </a:solidFill>
              <a:latin typeface="+mn-lt"/>
            </a:endParaRPr>
          </a:p>
        </p:txBody>
      </p:sp>
      <p:graphicFrame>
        <p:nvGraphicFramePr>
          <p:cNvPr id="3" name="Gráfico 2">
            <a:extLst>
              <a:ext uri="{FF2B5EF4-FFF2-40B4-BE49-F238E27FC236}">
                <a16:creationId xmlns:a16="http://schemas.microsoft.com/office/drawing/2014/main" xmlns="" id="{47E1D79F-36A4-43B7-AF51-25FB8E16B179}"/>
              </a:ext>
            </a:extLst>
          </p:cNvPr>
          <p:cNvGraphicFramePr>
            <a:graphicFrameLocks/>
          </p:cNvGraphicFramePr>
          <p:nvPr/>
        </p:nvGraphicFramePr>
        <p:xfrm>
          <a:off x="496957" y="1005310"/>
          <a:ext cx="4578626" cy="2824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xmlns="" id="{E047239B-E53D-456B-9E23-6D5682B580B3}"/>
              </a:ext>
            </a:extLst>
          </p:cNvPr>
          <p:cNvGraphicFramePr>
            <a:graphicFrameLocks/>
          </p:cNvGraphicFramePr>
          <p:nvPr/>
        </p:nvGraphicFramePr>
        <p:xfrm>
          <a:off x="6003236" y="10053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xmlns="" id="{463E46CD-5A06-4413-81EB-71FF18698609}"/>
              </a:ext>
            </a:extLst>
          </p:cNvPr>
          <p:cNvGraphicFramePr>
            <a:graphicFrameLocks/>
          </p:cNvGraphicFramePr>
          <p:nvPr/>
        </p:nvGraphicFramePr>
        <p:xfrm>
          <a:off x="503583" y="395246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xmlns="" id="{6CC83B17-3C89-4A48-A237-E7298AA23BC6}"/>
              </a:ext>
            </a:extLst>
          </p:cNvPr>
          <p:cNvGraphicFramePr>
            <a:graphicFrameLocks/>
          </p:cNvGraphicFramePr>
          <p:nvPr/>
        </p:nvGraphicFramePr>
        <p:xfrm>
          <a:off x="6042993" y="382987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8762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1545" y="599731"/>
            <a:ext cx="9144000" cy="811159"/>
          </a:xfrm>
        </p:spPr>
        <p:txBody>
          <a:bodyPr>
            <a:normAutofit fontScale="90000"/>
          </a:bodyPr>
          <a:lstStyle/>
          <a:p>
            <a:r>
              <a:rPr lang="es-CO" sz="3100" b="1" dirty="0">
                <a:solidFill>
                  <a:schemeClr val="accent1">
                    <a:lumMod val="75000"/>
                  </a:schemeClr>
                </a:solidFill>
              </a:rPr>
              <a:t>PRINCIPALES MOTIVOS DE PETICIONES , QUEJAS , RECLAMOS Y SOLICITUDES DE INFORMACION 2020</a:t>
            </a:r>
            <a:r>
              <a:rPr lang="es-CO" sz="4400" b="1" dirty="0"/>
              <a:t/>
            </a:r>
            <a:br>
              <a:rPr lang="es-CO" sz="4400" b="1" dirty="0"/>
            </a:br>
            <a:endParaRPr lang="es-CO" sz="4400" dirty="0">
              <a:solidFill>
                <a:schemeClr val="accent1">
                  <a:lumMod val="75000"/>
                </a:schemeClr>
              </a:solidFill>
              <a:latin typeface="+mn-lt"/>
            </a:endParaRPr>
          </a:p>
        </p:txBody>
      </p:sp>
      <p:graphicFrame>
        <p:nvGraphicFramePr>
          <p:cNvPr id="7" name="Gráfico 6">
            <a:extLst>
              <a:ext uri="{FF2B5EF4-FFF2-40B4-BE49-F238E27FC236}">
                <a16:creationId xmlns:a16="http://schemas.microsoft.com/office/drawing/2014/main" xmlns="" id="{A2C90BB0-4E36-48B2-B30E-B53DC4602E24}"/>
              </a:ext>
            </a:extLst>
          </p:cNvPr>
          <p:cNvGraphicFramePr>
            <a:graphicFrameLocks/>
          </p:cNvGraphicFramePr>
          <p:nvPr/>
        </p:nvGraphicFramePr>
        <p:xfrm>
          <a:off x="616227" y="111649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xmlns="" id="{2CD00A1F-DEB0-4915-B1D8-254A37735F80}"/>
              </a:ext>
            </a:extLst>
          </p:cNvPr>
          <p:cNvGraphicFramePr>
            <a:graphicFrameLocks/>
          </p:cNvGraphicFramePr>
          <p:nvPr/>
        </p:nvGraphicFramePr>
        <p:xfrm>
          <a:off x="6096000" y="111649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xmlns="" id="{12FC12C2-6BEC-4F53-8C2C-87F0677861C0}"/>
              </a:ext>
            </a:extLst>
          </p:cNvPr>
          <p:cNvGraphicFramePr>
            <a:graphicFrameLocks/>
          </p:cNvGraphicFramePr>
          <p:nvPr/>
        </p:nvGraphicFramePr>
        <p:xfrm>
          <a:off x="616227" y="396571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xmlns="" id="{498107A1-5AF8-42F6-8C91-FB9F11DE8480}"/>
              </a:ext>
            </a:extLst>
          </p:cNvPr>
          <p:cNvGraphicFramePr>
            <a:graphicFrameLocks/>
          </p:cNvGraphicFramePr>
          <p:nvPr/>
        </p:nvGraphicFramePr>
        <p:xfrm>
          <a:off x="6096000" y="3965713"/>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1294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24459"/>
            <a:ext cx="9144000" cy="1289154"/>
          </a:xfrm>
        </p:spPr>
        <p:txBody>
          <a:bodyPr>
            <a:normAutofit fontScale="90000"/>
          </a:bodyPr>
          <a:lstStyle/>
          <a:p>
            <a:r>
              <a:rPr lang="es-CO" sz="4400" b="1" dirty="0"/>
              <a:t/>
            </a:r>
            <a:br>
              <a:rPr lang="es-CO" sz="4400" b="1" dirty="0"/>
            </a:br>
            <a:endParaRPr lang="es-CO" sz="4400" dirty="0">
              <a:solidFill>
                <a:schemeClr val="accent1">
                  <a:lumMod val="75000"/>
                </a:schemeClr>
              </a:solidFill>
              <a:latin typeface="+mn-lt"/>
            </a:endParaRPr>
          </a:p>
        </p:txBody>
      </p:sp>
      <p:sp>
        <p:nvSpPr>
          <p:cNvPr id="3" name="Título 1">
            <a:extLst>
              <a:ext uri="{FF2B5EF4-FFF2-40B4-BE49-F238E27FC236}">
                <a16:creationId xmlns:a16="http://schemas.microsoft.com/office/drawing/2014/main" xmlns="" id="{0EEF6852-7036-40DD-A642-88A8BDD55322}"/>
              </a:ext>
            </a:extLst>
          </p:cNvPr>
          <p:cNvSpPr txBox="1">
            <a:spLocks/>
          </p:cNvSpPr>
          <p:nvPr/>
        </p:nvSpPr>
        <p:spPr>
          <a:xfrm>
            <a:off x="1719505" y="441047"/>
            <a:ext cx="9144000" cy="627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800" b="1" dirty="0">
                <a:solidFill>
                  <a:schemeClr val="accent1">
                    <a:lumMod val="75000"/>
                  </a:schemeClr>
                </a:solidFill>
              </a:rPr>
              <a:t>MECANISMOS DE PARTICIPACION </a:t>
            </a:r>
            <a:endParaRPr lang="es-CO" sz="2800" dirty="0">
              <a:solidFill>
                <a:schemeClr val="accent1">
                  <a:lumMod val="75000"/>
                </a:schemeClr>
              </a:solidFill>
              <a:latin typeface="+mn-lt"/>
            </a:endParaRPr>
          </a:p>
        </p:txBody>
      </p:sp>
      <p:pic>
        <p:nvPicPr>
          <p:cNvPr id="4" name="Imagen 3" descr="Un hombre y una mujer sentados en un escritorio&#10;&#10;Descripción generada automáticamente con confianza baja">
            <a:extLst>
              <a:ext uri="{FF2B5EF4-FFF2-40B4-BE49-F238E27FC236}">
                <a16:creationId xmlns:a16="http://schemas.microsoft.com/office/drawing/2014/main" xmlns="" id="{425E137C-FB81-4C59-83FE-6EAFF1A360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03" y="1731273"/>
            <a:ext cx="2661202" cy="1995902"/>
          </a:xfrm>
          <a:prstGeom prst="rect">
            <a:avLst/>
          </a:prstGeom>
          <a:ln>
            <a:noFill/>
          </a:ln>
          <a:effectLst>
            <a:outerShdw blurRad="292100" dist="139700" dir="2700000" algn="tl" rotWithShape="0">
              <a:srgbClr val="333333">
                <a:alpha val="65000"/>
              </a:srgbClr>
            </a:outerShdw>
          </a:effectLst>
        </p:spPr>
      </p:pic>
      <p:pic>
        <p:nvPicPr>
          <p:cNvPr id="5" name="Picture 2" descr="En qué consiste el servicio telefónico de VoIP? - VoIPstudio">
            <a:extLst>
              <a:ext uri="{FF2B5EF4-FFF2-40B4-BE49-F238E27FC236}">
                <a16:creationId xmlns:a16="http://schemas.microsoft.com/office/drawing/2014/main" xmlns="" id="{91B51B1D-6FA9-4CF6-AD1C-DA30BAB9B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202" y="1731273"/>
            <a:ext cx="3009900" cy="1995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descr="Imagen que contiene persona, interior, niño, parado&#10;&#10;Descripción generada automáticamente">
            <a:extLst>
              <a:ext uri="{FF2B5EF4-FFF2-40B4-BE49-F238E27FC236}">
                <a16:creationId xmlns:a16="http://schemas.microsoft.com/office/drawing/2014/main" xmlns="" id="{C3ADD924-6D73-462F-94D2-406DB4D03D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599" y="1731273"/>
            <a:ext cx="3009900" cy="1995902"/>
          </a:xfrm>
          <a:prstGeom prst="rect">
            <a:avLst/>
          </a:prstGeom>
          <a:ln>
            <a:noFill/>
          </a:ln>
          <a:effectLst>
            <a:outerShdw blurRad="292100" dist="139700" dir="2700000" algn="tl" rotWithShape="0">
              <a:srgbClr val="333333">
                <a:alpha val="65000"/>
              </a:srgbClr>
            </a:outerShdw>
          </a:effectLst>
        </p:spPr>
      </p:pic>
      <p:sp>
        <p:nvSpPr>
          <p:cNvPr id="7" name="CuadroTexto 6">
            <a:extLst>
              <a:ext uri="{FF2B5EF4-FFF2-40B4-BE49-F238E27FC236}">
                <a16:creationId xmlns:a16="http://schemas.microsoft.com/office/drawing/2014/main" xmlns="" id="{E142BF8D-9395-42A9-BFDD-B7EC640A70CE}"/>
              </a:ext>
            </a:extLst>
          </p:cNvPr>
          <p:cNvSpPr txBox="1"/>
          <p:nvPr/>
        </p:nvSpPr>
        <p:spPr>
          <a:xfrm>
            <a:off x="1126435" y="1312059"/>
            <a:ext cx="1948069" cy="369332"/>
          </a:xfrm>
          <a:prstGeom prst="rect">
            <a:avLst/>
          </a:prstGeom>
          <a:noFill/>
        </p:spPr>
        <p:txBody>
          <a:bodyPr wrap="square" rtlCol="0">
            <a:spAutoFit/>
          </a:bodyPr>
          <a:lstStyle/>
          <a:p>
            <a:pPr algn="ctr"/>
            <a:r>
              <a:rPr lang="es-ES" dirty="0"/>
              <a:t>PRESENCIAL </a:t>
            </a:r>
            <a:endParaRPr lang="es-CO" dirty="0"/>
          </a:p>
        </p:txBody>
      </p:sp>
      <p:sp>
        <p:nvSpPr>
          <p:cNvPr id="8" name="CuadroTexto 7">
            <a:extLst>
              <a:ext uri="{FF2B5EF4-FFF2-40B4-BE49-F238E27FC236}">
                <a16:creationId xmlns:a16="http://schemas.microsoft.com/office/drawing/2014/main" xmlns="" id="{97EA53F9-E09A-4B6B-9D42-01681DB3F332}"/>
              </a:ext>
            </a:extLst>
          </p:cNvPr>
          <p:cNvSpPr txBox="1"/>
          <p:nvPr/>
        </p:nvSpPr>
        <p:spPr>
          <a:xfrm>
            <a:off x="4573863" y="1267692"/>
            <a:ext cx="1948069" cy="369332"/>
          </a:xfrm>
          <a:prstGeom prst="rect">
            <a:avLst/>
          </a:prstGeom>
          <a:noFill/>
        </p:spPr>
        <p:txBody>
          <a:bodyPr wrap="square" rtlCol="0">
            <a:spAutoFit/>
          </a:bodyPr>
          <a:lstStyle/>
          <a:p>
            <a:pPr algn="ctr"/>
            <a:r>
              <a:rPr lang="es-ES" dirty="0"/>
              <a:t>TELEFONICA </a:t>
            </a:r>
            <a:endParaRPr lang="es-CO" dirty="0"/>
          </a:p>
        </p:txBody>
      </p:sp>
      <p:sp>
        <p:nvSpPr>
          <p:cNvPr id="9" name="CuadroTexto 8">
            <a:extLst>
              <a:ext uri="{FF2B5EF4-FFF2-40B4-BE49-F238E27FC236}">
                <a16:creationId xmlns:a16="http://schemas.microsoft.com/office/drawing/2014/main" xmlns="" id="{A5076278-98D5-4BD0-B191-4C95CE0845FD}"/>
              </a:ext>
            </a:extLst>
          </p:cNvPr>
          <p:cNvSpPr txBox="1"/>
          <p:nvPr/>
        </p:nvSpPr>
        <p:spPr>
          <a:xfrm>
            <a:off x="8312840" y="1284370"/>
            <a:ext cx="1948069" cy="369332"/>
          </a:xfrm>
          <a:prstGeom prst="rect">
            <a:avLst/>
          </a:prstGeom>
          <a:noFill/>
        </p:spPr>
        <p:txBody>
          <a:bodyPr wrap="square" rtlCol="0">
            <a:spAutoFit/>
          </a:bodyPr>
          <a:lstStyle/>
          <a:p>
            <a:pPr algn="ctr"/>
            <a:r>
              <a:rPr lang="es-ES" dirty="0"/>
              <a:t>ESCRITA-BUZONES </a:t>
            </a:r>
            <a:endParaRPr lang="es-CO" dirty="0"/>
          </a:p>
        </p:txBody>
      </p:sp>
      <p:sp>
        <p:nvSpPr>
          <p:cNvPr id="10" name="CuadroTexto 9">
            <a:extLst>
              <a:ext uri="{FF2B5EF4-FFF2-40B4-BE49-F238E27FC236}">
                <a16:creationId xmlns:a16="http://schemas.microsoft.com/office/drawing/2014/main" xmlns="" id="{6EA7EC9E-8BA8-4BC1-A0E1-D21091477AAA}"/>
              </a:ext>
            </a:extLst>
          </p:cNvPr>
          <p:cNvSpPr txBox="1"/>
          <p:nvPr/>
        </p:nvSpPr>
        <p:spPr>
          <a:xfrm>
            <a:off x="0" y="4823443"/>
            <a:ext cx="1948069" cy="369332"/>
          </a:xfrm>
          <a:prstGeom prst="rect">
            <a:avLst/>
          </a:prstGeom>
          <a:noFill/>
        </p:spPr>
        <p:txBody>
          <a:bodyPr wrap="square" rtlCol="0">
            <a:spAutoFit/>
          </a:bodyPr>
          <a:lstStyle/>
          <a:p>
            <a:pPr algn="ctr"/>
            <a:r>
              <a:rPr lang="es-ES" dirty="0"/>
              <a:t>VIRTUAL </a:t>
            </a:r>
            <a:endParaRPr lang="es-CO" dirty="0"/>
          </a:p>
        </p:txBody>
      </p:sp>
      <p:pic>
        <p:nvPicPr>
          <p:cNvPr id="11" name="Imagen 10">
            <a:extLst>
              <a:ext uri="{FF2B5EF4-FFF2-40B4-BE49-F238E27FC236}">
                <a16:creationId xmlns:a16="http://schemas.microsoft.com/office/drawing/2014/main" xmlns="" id="{CE53E9E5-99C4-42EE-8D99-CC26E7007519}"/>
              </a:ext>
            </a:extLst>
          </p:cNvPr>
          <p:cNvPicPr>
            <a:picLocks noChangeAspect="1"/>
          </p:cNvPicPr>
          <p:nvPr/>
        </p:nvPicPr>
        <p:blipFill>
          <a:blip r:embed="rId5"/>
          <a:stretch>
            <a:fillRect/>
          </a:stretch>
        </p:blipFill>
        <p:spPr>
          <a:xfrm>
            <a:off x="1524000" y="4201597"/>
            <a:ext cx="2531288" cy="1831944"/>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xmlns="" id="{1CEA4A9A-89C3-499C-8F20-7B53919C999E}"/>
              </a:ext>
            </a:extLst>
          </p:cNvPr>
          <p:cNvPicPr>
            <a:picLocks noChangeAspect="1"/>
          </p:cNvPicPr>
          <p:nvPr/>
        </p:nvPicPr>
        <p:blipFill>
          <a:blip r:embed="rId6"/>
          <a:stretch>
            <a:fillRect/>
          </a:stretch>
        </p:blipFill>
        <p:spPr>
          <a:xfrm>
            <a:off x="4912587" y="4008311"/>
            <a:ext cx="2757836" cy="1995894"/>
          </a:xfrm>
          <a:prstGeom prst="rect">
            <a:avLst/>
          </a:prstGeom>
          <a:ln>
            <a:noFill/>
          </a:ln>
          <a:effectLst>
            <a:outerShdw blurRad="292100" dist="139700" dir="2700000" algn="tl" rotWithShape="0">
              <a:srgbClr val="333333">
                <a:alpha val="65000"/>
              </a:srgbClr>
            </a:outerShdw>
          </a:effectLst>
        </p:spPr>
      </p:pic>
      <p:pic>
        <p:nvPicPr>
          <p:cNvPr id="13" name="Imagen 12">
            <a:extLst>
              <a:ext uri="{FF2B5EF4-FFF2-40B4-BE49-F238E27FC236}">
                <a16:creationId xmlns:a16="http://schemas.microsoft.com/office/drawing/2014/main" xmlns="" id="{B1FB2628-D2A2-46CB-B6FE-A6E5872E372B}"/>
              </a:ext>
            </a:extLst>
          </p:cNvPr>
          <p:cNvPicPr>
            <a:picLocks noChangeAspect="1"/>
          </p:cNvPicPr>
          <p:nvPr/>
        </p:nvPicPr>
        <p:blipFill>
          <a:blip r:embed="rId7"/>
          <a:stretch>
            <a:fillRect/>
          </a:stretch>
        </p:blipFill>
        <p:spPr>
          <a:xfrm>
            <a:off x="8255983" y="4194812"/>
            <a:ext cx="2412018" cy="1622892"/>
          </a:xfrm>
          <a:prstGeom prst="rect">
            <a:avLst/>
          </a:prstGeom>
        </p:spPr>
      </p:pic>
      <p:cxnSp>
        <p:nvCxnSpPr>
          <p:cNvPr id="14" name="Conector recto de flecha 13">
            <a:extLst>
              <a:ext uri="{FF2B5EF4-FFF2-40B4-BE49-F238E27FC236}">
                <a16:creationId xmlns:a16="http://schemas.microsoft.com/office/drawing/2014/main" xmlns="" id="{1AEAA6BF-0976-43A7-A2A2-DCC7C0C62215}"/>
              </a:ext>
            </a:extLst>
          </p:cNvPr>
          <p:cNvCxnSpPr/>
          <p:nvPr/>
        </p:nvCxnSpPr>
        <p:spPr>
          <a:xfrm>
            <a:off x="4293082" y="5051461"/>
            <a:ext cx="477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92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24459"/>
            <a:ext cx="9144000" cy="1289154"/>
          </a:xfrm>
        </p:spPr>
        <p:txBody>
          <a:bodyPr>
            <a:normAutofit fontScale="90000"/>
          </a:bodyPr>
          <a:lstStyle/>
          <a:p>
            <a:r>
              <a:rPr lang="es-CO" sz="4400" b="1" dirty="0"/>
              <a:t/>
            </a:r>
            <a:br>
              <a:rPr lang="es-CO" sz="4400" b="1" dirty="0"/>
            </a:br>
            <a:endParaRPr lang="es-CO" sz="4400" dirty="0">
              <a:solidFill>
                <a:schemeClr val="accent1">
                  <a:lumMod val="75000"/>
                </a:schemeClr>
              </a:solidFill>
              <a:latin typeface="+mn-lt"/>
            </a:endParaRPr>
          </a:p>
        </p:txBody>
      </p:sp>
      <p:sp>
        <p:nvSpPr>
          <p:cNvPr id="4" name="Rectángulo 2"/>
          <p:cNvSpPr>
            <a:spLocks noGrp="1" noChangeArrowheads="1"/>
          </p:cNvSpPr>
          <p:nvPr>
            <p:ph type="subTitle" idx="1"/>
          </p:nvPr>
        </p:nvSpPr>
        <p:spPr>
          <a:xfrm>
            <a:off x="1184856" y="386366"/>
            <a:ext cx="9483144" cy="2701391"/>
          </a:xfrm>
        </p:spPr>
        <p:txBody>
          <a:bodyPr>
            <a:normAutofit fontScale="97500"/>
          </a:bodyPr>
          <a:lstStyle/>
          <a:p>
            <a:r>
              <a:rPr lang="es-MX" b="1" dirty="0">
                <a:solidFill>
                  <a:schemeClr val="accent1">
                    <a:lumMod val="75000"/>
                  </a:schemeClr>
                </a:solidFill>
              </a:rPr>
              <a:t>ALIANZA DE USUARIOS VIGENTE</a:t>
            </a:r>
          </a:p>
          <a:p>
            <a:r>
              <a:rPr lang="es-CO" dirty="0"/>
              <a:t>El día 26 de octubre de 2018 se realizó la </a:t>
            </a:r>
            <a:r>
              <a:rPr lang="es-CO" b="1" dirty="0"/>
              <a:t>ASAMBLEA GENERAL PARA LA ELECCIÓN DE LA ALIANZA DE USUARIOS de la E.S.E Hospital Local de Piedecuesta</a:t>
            </a:r>
          </a:p>
          <a:p>
            <a:r>
              <a:rPr lang="es-CO" sz="2200" dirty="0"/>
              <a:t>El presidente de la asamblea presenta los cargos que de acuerdo al decreto 1757 de 1994 y la circular única de la superintendencia nacional de salud así: </a:t>
            </a:r>
          </a:p>
          <a:p>
            <a:endParaRPr lang="es-MX" sz="2200" dirty="0"/>
          </a:p>
          <a:p>
            <a:endParaRPr lang="es-ES" sz="2200" u="sng" dirty="0">
              <a:solidFill>
                <a:schemeClr val="accent1">
                  <a:lumMod val="75000"/>
                </a:schemeClr>
              </a:solidFill>
            </a:endParaRPr>
          </a:p>
        </p:txBody>
      </p:sp>
      <p:sp>
        <p:nvSpPr>
          <p:cNvPr id="3" name="CuadroTexto 2">
            <a:extLst>
              <a:ext uri="{FF2B5EF4-FFF2-40B4-BE49-F238E27FC236}">
                <a16:creationId xmlns:a16="http://schemas.microsoft.com/office/drawing/2014/main" xmlns="" id="{9B0A5FFD-F447-4313-815E-1184AC27150B}"/>
              </a:ext>
            </a:extLst>
          </p:cNvPr>
          <p:cNvSpPr txBox="1"/>
          <p:nvPr/>
        </p:nvSpPr>
        <p:spPr>
          <a:xfrm>
            <a:off x="400271" y="2961861"/>
            <a:ext cx="5526157" cy="2862322"/>
          </a:xfrm>
          <a:prstGeom prst="rect">
            <a:avLst/>
          </a:prstGeom>
          <a:noFill/>
        </p:spPr>
        <p:txBody>
          <a:bodyPr wrap="square" rtlCol="0">
            <a:spAutoFit/>
          </a:bodyPr>
          <a:lstStyle/>
          <a:p>
            <a:pPr lvl="0" algn="l"/>
            <a:r>
              <a:rPr lang="es-MX" sz="1800" dirty="0"/>
              <a:t>1. </a:t>
            </a:r>
            <a:r>
              <a:rPr lang="es-CO" sz="1800" dirty="0"/>
              <a:t>Presidente</a:t>
            </a:r>
            <a:endParaRPr lang="es-MX" sz="1800" dirty="0"/>
          </a:p>
          <a:p>
            <a:pPr lvl="0" algn="l"/>
            <a:r>
              <a:rPr lang="es-CO" sz="1800" dirty="0"/>
              <a:t>2. Secretario </a:t>
            </a:r>
            <a:endParaRPr lang="es-MX" sz="1800" dirty="0"/>
          </a:p>
          <a:p>
            <a:pPr lvl="0" algn="l"/>
            <a:r>
              <a:rPr lang="es-CO" sz="1800" dirty="0"/>
              <a:t>3. Un (1) representante ante la junta directiva de la ESE</a:t>
            </a:r>
            <a:endParaRPr lang="es-MX" sz="1800" dirty="0"/>
          </a:p>
          <a:p>
            <a:pPr lvl="0" algn="l"/>
            <a:r>
              <a:rPr lang="es-CO" sz="1800" dirty="0"/>
              <a:t>4. Un (1) representante ante el comité de participación comunitaria COPACO respectivo.</a:t>
            </a:r>
            <a:endParaRPr lang="es-MX" sz="1800" dirty="0"/>
          </a:p>
          <a:p>
            <a:pPr lvl="0" algn="l"/>
            <a:r>
              <a:rPr lang="es-CO" sz="1800" dirty="0"/>
              <a:t>5. Un (1) representante ante el consejo local de seguridad social CLSSS</a:t>
            </a:r>
            <a:endParaRPr lang="es-MX" sz="1800" dirty="0"/>
          </a:p>
          <a:p>
            <a:pPr lvl="0" algn="l"/>
            <a:r>
              <a:rPr lang="es-CO" sz="1800" dirty="0"/>
              <a:t>6. Dos (2) representantes ante el comité de ética hospitalaria. </a:t>
            </a:r>
            <a:endParaRPr lang="es-MX" sz="1800" dirty="0"/>
          </a:p>
          <a:p>
            <a:endParaRPr lang="es-CO" dirty="0"/>
          </a:p>
        </p:txBody>
      </p:sp>
      <p:sp>
        <p:nvSpPr>
          <p:cNvPr id="5" name="CuadroTexto 4">
            <a:extLst>
              <a:ext uri="{FF2B5EF4-FFF2-40B4-BE49-F238E27FC236}">
                <a16:creationId xmlns:a16="http://schemas.microsoft.com/office/drawing/2014/main" xmlns="" id="{52E1A135-80F5-4C91-B478-DDE7EDD3AEF2}"/>
              </a:ext>
            </a:extLst>
          </p:cNvPr>
          <p:cNvSpPr txBox="1"/>
          <p:nvPr/>
        </p:nvSpPr>
        <p:spPr>
          <a:xfrm>
            <a:off x="6096000" y="2898913"/>
            <a:ext cx="5526157" cy="3139321"/>
          </a:xfrm>
          <a:prstGeom prst="rect">
            <a:avLst/>
          </a:prstGeom>
          <a:noFill/>
        </p:spPr>
        <p:txBody>
          <a:bodyPr wrap="square" rtlCol="0">
            <a:spAutoFit/>
          </a:bodyPr>
          <a:lstStyle/>
          <a:p>
            <a:pPr algn="ctr"/>
            <a:r>
              <a:rPr lang="es-ES" b="1" dirty="0"/>
              <a:t>TENIENDO EN CUENTA LA EMERGENCIA SANITARIA POR EL COVID-19 SE CONSOLIDO:</a:t>
            </a:r>
          </a:p>
          <a:p>
            <a:endParaRPr lang="es-ES" b="1" dirty="0"/>
          </a:p>
          <a:p>
            <a:pPr marL="285750" indent="-285750">
              <a:buFont typeface="Arial" panose="020B0604020202020204" pitchFamily="34" charset="0"/>
              <a:buChar char="•"/>
            </a:pPr>
            <a:r>
              <a:rPr lang="es-ES" dirty="0"/>
              <a:t>SE OBTO EL PROCESO DE LA TELECONSULTA PARA BRINDAR :</a:t>
            </a:r>
          </a:p>
          <a:p>
            <a:pPr marL="342900" indent="-342900">
              <a:buFont typeface="+mj-lt"/>
              <a:buAutoNum type="arabicPeriod"/>
            </a:pPr>
            <a:r>
              <a:rPr lang="es-ES" dirty="0"/>
              <a:t>INFORMACION DE MECANISMOS DE PARTICIPACION</a:t>
            </a:r>
          </a:p>
          <a:p>
            <a:pPr marL="342900" indent="-342900">
              <a:buFont typeface="+mj-lt"/>
              <a:buAutoNum type="arabicPeriod"/>
            </a:pPr>
            <a:r>
              <a:rPr lang="es-ES" dirty="0"/>
              <a:t>DERECHOS Y DEBERES</a:t>
            </a:r>
          </a:p>
          <a:p>
            <a:pPr marL="342900" indent="-342900">
              <a:buFont typeface="+mj-lt"/>
              <a:buAutoNum type="arabicPeriod"/>
            </a:pPr>
            <a:r>
              <a:rPr lang="es-ES" dirty="0"/>
              <a:t>CITAS POR MEDIO DE LA TELECONSULTA </a:t>
            </a:r>
          </a:p>
          <a:p>
            <a:pPr marL="342900" indent="-342900">
              <a:buFont typeface="+mj-lt"/>
              <a:buAutoNum type="arabicPeriod"/>
            </a:pPr>
            <a:endParaRPr lang="es-ES" dirty="0"/>
          </a:p>
          <a:p>
            <a:r>
              <a:rPr lang="es-ES" dirty="0"/>
              <a:t>PARA SEGUIR BRINDANDO LA ATENCION PERTINENTE Y DISPENSABLE A LOS USUARIOS. </a:t>
            </a:r>
            <a:endParaRPr lang="es-CO" dirty="0"/>
          </a:p>
        </p:txBody>
      </p:sp>
    </p:spTree>
    <p:extLst>
      <p:ext uri="{BB962C8B-B14F-4D97-AF65-F5344CB8AC3E}">
        <p14:creationId xmlns:p14="http://schemas.microsoft.com/office/powerpoint/2010/main" val="336506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24459"/>
            <a:ext cx="9144000" cy="1289154"/>
          </a:xfrm>
        </p:spPr>
        <p:txBody>
          <a:bodyPr>
            <a:normAutofit fontScale="90000"/>
          </a:bodyPr>
          <a:lstStyle/>
          <a:p>
            <a:r>
              <a:rPr lang="es-CO" sz="4400" b="1" dirty="0"/>
              <a:t/>
            </a:r>
            <a:br>
              <a:rPr lang="es-CO" sz="4400" b="1" dirty="0"/>
            </a:br>
            <a:endParaRPr lang="es-CO" sz="4400" dirty="0">
              <a:solidFill>
                <a:schemeClr val="accent1">
                  <a:lumMod val="75000"/>
                </a:schemeClr>
              </a:solidFill>
              <a:latin typeface="+mn-lt"/>
            </a:endParaRPr>
          </a:p>
        </p:txBody>
      </p:sp>
      <p:graphicFrame>
        <p:nvGraphicFramePr>
          <p:cNvPr id="6" name="Tabla 5">
            <a:extLst>
              <a:ext uri="{FF2B5EF4-FFF2-40B4-BE49-F238E27FC236}">
                <a16:creationId xmlns:a16="http://schemas.microsoft.com/office/drawing/2014/main" xmlns="" id="{05E6B825-C087-4A65-8E04-F8E77D452AD7}"/>
              </a:ext>
            </a:extLst>
          </p:cNvPr>
          <p:cNvGraphicFramePr>
            <a:graphicFrameLocks noGrp="1"/>
          </p:cNvGraphicFramePr>
          <p:nvPr/>
        </p:nvGraphicFramePr>
        <p:xfrm>
          <a:off x="6768962" y="1469036"/>
          <a:ext cx="4945960" cy="3857625"/>
        </p:xfrm>
        <a:graphic>
          <a:graphicData uri="http://schemas.openxmlformats.org/drawingml/2006/table">
            <a:tbl>
              <a:tblPr firstRow="1" firstCol="1" bandRow="1">
                <a:tableStyleId>{5C22544A-7EE6-4342-B048-85BDC9FD1C3A}</a:tableStyleId>
              </a:tblPr>
              <a:tblGrid>
                <a:gridCol w="1982402">
                  <a:extLst>
                    <a:ext uri="{9D8B030D-6E8A-4147-A177-3AD203B41FA5}">
                      <a16:colId xmlns:a16="http://schemas.microsoft.com/office/drawing/2014/main" xmlns="" val="1633600819"/>
                    </a:ext>
                  </a:extLst>
                </a:gridCol>
                <a:gridCol w="1664845">
                  <a:extLst>
                    <a:ext uri="{9D8B030D-6E8A-4147-A177-3AD203B41FA5}">
                      <a16:colId xmlns:a16="http://schemas.microsoft.com/office/drawing/2014/main" xmlns="" val="3278207206"/>
                    </a:ext>
                  </a:extLst>
                </a:gridCol>
                <a:gridCol w="1298713">
                  <a:extLst>
                    <a:ext uri="{9D8B030D-6E8A-4147-A177-3AD203B41FA5}">
                      <a16:colId xmlns:a16="http://schemas.microsoft.com/office/drawing/2014/main" xmlns="" val="590317935"/>
                    </a:ext>
                  </a:extLst>
                </a:gridCol>
              </a:tblGrid>
              <a:tr h="504825">
                <a:tc>
                  <a:txBody>
                    <a:bodyPr/>
                    <a:lstStyle/>
                    <a:p>
                      <a:pPr algn="ctr" rtl="0" fontAlgn="ctr"/>
                      <a:r>
                        <a:rPr lang="es-CO" sz="1500" b="1" u="none" strike="noStrike" dirty="0">
                          <a:solidFill>
                            <a:schemeClr val="tx1"/>
                          </a:solidFill>
                          <a:effectLst/>
                        </a:rPr>
                        <a:t>MES</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b="1" u="none" strike="noStrike" dirty="0">
                          <a:solidFill>
                            <a:schemeClr val="tx1"/>
                          </a:solidFill>
                          <a:effectLst/>
                        </a:rPr>
                        <a:t>PORCENTAJE 2019 %</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b="1" u="none" strike="noStrike" dirty="0">
                          <a:solidFill>
                            <a:schemeClr val="tx1"/>
                          </a:solidFill>
                          <a:effectLst/>
                        </a:rPr>
                        <a:t>PORCENTAJE 2020 %</a:t>
                      </a:r>
                      <a:endParaRPr lang="es-CO" sz="15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76790831"/>
                  </a:ext>
                </a:extLst>
              </a:tr>
              <a:tr h="266700">
                <a:tc>
                  <a:txBody>
                    <a:bodyPr/>
                    <a:lstStyle/>
                    <a:p>
                      <a:pPr algn="ctr" rtl="0" fontAlgn="ctr"/>
                      <a:r>
                        <a:rPr lang="es-CO" sz="1500" u="none" strike="noStrike" dirty="0">
                          <a:solidFill>
                            <a:schemeClr val="tx1"/>
                          </a:solidFill>
                          <a:effectLst/>
                        </a:rPr>
                        <a:t>ENERO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dirty="0">
                          <a:effectLst/>
                        </a:rPr>
                        <a:t>93%</a:t>
                      </a:r>
                      <a:endParaRPr lang="es-CO"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56372679"/>
                  </a:ext>
                </a:extLst>
              </a:tr>
              <a:tr h="257175">
                <a:tc>
                  <a:txBody>
                    <a:bodyPr/>
                    <a:lstStyle/>
                    <a:p>
                      <a:pPr algn="ctr" rtl="0" fontAlgn="ctr"/>
                      <a:r>
                        <a:rPr lang="es-CO" sz="1500" u="none" strike="noStrike" dirty="0">
                          <a:solidFill>
                            <a:schemeClr val="tx1"/>
                          </a:solidFill>
                          <a:effectLst/>
                        </a:rPr>
                        <a:t>FEBRERO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88%</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43727326"/>
                  </a:ext>
                </a:extLst>
              </a:tr>
              <a:tr h="257175">
                <a:tc>
                  <a:txBody>
                    <a:bodyPr/>
                    <a:lstStyle/>
                    <a:p>
                      <a:pPr algn="ctr" rtl="0" fontAlgn="ctr"/>
                      <a:r>
                        <a:rPr lang="es-CO" sz="1500" u="none" strike="noStrike" dirty="0">
                          <a:solidFill>
                            <a:schemeClr val="tx1"/>
                          </a:solidFill>
                          <a:effectLst/>
                        </a:rPr>
                        <a:t>MARZO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88%</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91%</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0386739"/>
                  </a:ext>
                </a:extLst>
              </a:tr>
              <a:tr h="257175">
                <a:tc>
                  <a:txBody>
                    <a:bodyPr/>
                    <a:lstStyle/>
                    <a:p>
                      <a:pPr algn="ctr" rtl="0" fontAlgn="ctr"/>
                      <a:r>
                        <a:rPr lang="es-CO" sz="1500" u="none" strike="noStrike" dirty="0">
                          <a:solidFill>
                            <a:schemeClr val="tx1"/>
                          </a:solidFill>
                          <a:effectLst/>
                        </a:rPr>
                        <a:t>ABRIL</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85%</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951175152"/>
                  </a:ext>
                </a:extLst>
              </a:tr>
              <a:tr h="257175">
                <a:tc>
                  <a:txBody>
                    <a:bodyPr/>
                    <a:lstStyle/>
                    <a:p>
                      <a:pPr algn="ctr" rtl="0" fontAlgn="ctr"/>
                      <a:r>
                        <a:rPr lang="es-CO" sz="1500" u="none" strike="noStrike" dirty="0">
                          <a:solidFill>
                            <a:schemeClr val="tx1"/>
                          </a:solidFill>
                          <a:effectLst/>
                        </a:rPr>
                        <a:t>MAYO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90%</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88%</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01604927"/>
                  </a:ext>
                </a:extLst>
              </a:tr>
              <a:tr h="257175">
                <a:tc>
                  <a:txBody>
                    <a:bodyPr/>
                    <a:lstStyle/>
                    <a:p>
                      <a:pPr algn="ctr" rtl="0" fontAlgn="ctr"/>
                      <a:r>
                        <a:rPr lang="es-CO" sz="1500" u="none" strike="noStrike" dirty="0">
                          <a:solidFill>
                            <a:schemeClr val="tx1"/>
                          </a:solidFill>
                          <a:effectLst/>
                        </a:rPr>
                        <a:t>JUNIO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86%</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90%</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02326522"/>
                  </a:ext>
                </a:extLst>
              </a:tr>
              <a:tr h="257175">
                <a:tc>
                  <a:txBody>
                    <a:bodyPr/>
                    <a:lstStyle/>
                    <a:p>
                      <a:pPr algn="ctr" rtl="0" fontAlgn="ctr"/>
                      <a:r>
                        <a:rPr lang="es-CO" sz="1500" u="none" strike="noStrike" dirty="0">
                          <a:solidFill>
                            <a:schemeClr val="tx1"/>
                          </a:solidFill>
                          <a:effectLst/>
                        </a:rPr>
                        <a:t>JULIO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90%</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88%</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79486405"/>
                  </a:ext>
                </a:extLst>
              </a:tr>
              <a:tr h="257175">
                <a:tc>
                  <a:txBody>
                    <a:bodyPr/>
                    <a:lstStyle/>
                    <a:p>
                      <a:pPr algn="ctr" rtl="0" fontAlgn="ctr"/>
                      <a:r>
                        <a:rPr lang="es-CO" sz="1500" u="none" strike="noStrike" dirty="0">
                          <a:solidFill>
                            <a:schemeClr val="tx1"/>
                          </a:solidFill>
                          <a:effectLst/>
                        </a:rPr>
                        <a:t>AGOSTO </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87%</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87%</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73037843"/>
                  </a:ext>
                </a:extLst>
              </a:tr>
              <a:tr h="257175">
                <a:tc>
                  <a:txBody>
                    <a:bodyPr/>
                    <a:lstStyle/>
                    <a:p>
                      <a:pPr algn="ctr" rtl="0" fontAlgn="ctr"/>
                      <a:r>
                        <a:rPr lang="es-CO" sz="1500" u="none" strike="noStrike" dirty="0">
                          <a:solidFill>
                            <a:schemeClr val="tx1"/>
                          </a:solidFill>
                          <a:effectLst/>
                        </a:rPr>
                        <a:t>SEPTIEMBRE</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85%</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359428140"/>
                  </a:ext>
                </a:extLst>
              </a:tr>
              <a:tr h="257175">
                <a:tc>
                  <a:txBody>
                    <a:bodyPr/>
                    <a:lstStyle/>
                    <a:p>
                      <a:pPr algn="ctr" rtl="0" fontAlgn="ctr"/>
                      <a:r>
                        <a:rPr lang="es-CO" sz="1500" u="none" strike="noStrike" dirty="0">
                          <a:solidFill>
                            <a:schemeClr val="tx1"/>
                          </a:solidFill>
                          <a:effectLst/>
                        </a:rPr>
                        <a:t>OCTUBRE</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89%</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88%</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714803681"/>
                  </a:ext>
                </a:extLst>
              </a:tr>
              <a:tr h="257175">
                <a:tc>
                  <a:txBody>
                    <a:bodyPr/>
                    <a:lstStyle/>
                    <a:p>
                      <a:pPr algn="ctr" rtl="0" fontAlgn="ctr"/>
                      <a:r>
                        <a:rPr lang="es-CO" sz="1500" u="none" strike="noStrike" dirty="0">
                          <a:solidFill>
                            <a:schemeClr val="tx1"/>
                          </a:solidFill>
                          <a:effectLst/>
                        </a:rPr>
                        <a:t>NOVIEMBRE</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86%</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650348969"/>
                  </a:ext>
                </a:extLst>
              </a:tr>
              <a:tr h="257175">
                <a:tc>
                  <a:txBody>
                    <a:bodyPr/>
                    <a:lstStyle/>
                    <a:p>
                      <a:pPr algn="ctr" rtl="0" fontAlgn="ctr"/>
                      <a:r>
                        <a:rPr lang="es-CO" sz="1500" u="none" strike="noStrike" dirty="0">
                          <a:solidFill>
                            <a:schemeClr val="tx1"/>
                          </a:solidFill>
                          <a:effectLst/>
                        </a:rPr>
                        <a:t>DICIEMBRE</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92%</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82%</a:t>
                      </a:r>
                      <a:endParaRPr lang="es-CO"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63071010"/>
                  </a:ext>
                </a:extLst>
              </a:tr>
              <a:tr h="257175">
                <a:tc>
                  <a:txBody>
                    <a:bodyPr/>
                    <a:lstStyle/>
                    <a:p>
                      <a:pPr algn="ctr" rtl="0" fontAlgn="ctr"/>
                      <a:r>
                        <a:rPr lang="es-CO" sz="1500" u="none" strike="noStrike" dirty="0">
                          <a:solidFill>
                            <a:schemeClr val="tx1"/>
                          </a:solidFill>
                          <a:effectLst/>
                        </a:rPr>
                        <a:t>TOTAL PROMEDIO</a:t>
                      </a:r>
                      <a:endParaRPr lang="es-CO" sz="15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a:effectLst/>
                        </a:rPr>
                        <a:t>89%</a:t>
                      </a:r>
                      <a:endParaRPr lang="es-CO"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500" u="none" strike="noStrike" dirty="0">
                          <a:effectLst/>
                        </a:rPr>
                        <a:t>88%</a:t>
                      </a:r>
                      <a:endParaRPr lang="es-CO"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206781739"/>
                  </a:ext>
                </a:extLst>
              </a:tr>
            </a:tbl>
          </a:graphicData>
        </a:graphic>
      </p:graphicFrame>
      <p:sp>
        <p:nvSpPr>
          <p:cNvPr id="8" name="CuadroTexto 7">
            <a:extLst>
              <a:ext uri="{FF2B5EF4-FFF2-40B4-BE49-F238E27FC236}">
                <a16:creationId xmlns:a16="http://schemas.microsoft.com/office/drawing/2014/main" xmlns="" id="{EEDAB208-DDC0-44E1-8014-9098BD6A0807}"/>
              </a:ext>
            </a:extLst>
          </p:cNvPr>
          <p:cNvSpPr txBox="1"/>
          <p:nvPr/>
        </p:nvSpPr>
        <p:spPr>
          <a:xfrm>
            <a:off x="4823791" y="317505"/>
            <a:ext cx="6096000" cy="461665"/>
          </a:xfrm>
          <a:prstGeom prst="rect">
            <a:avLst/>
          </a:prstGeom>
          <a:noFill/>
        </p:spPr>
        <p:txBody>
          <a:bodyPr wrap="square">
            <a:spAutoFit/>
          </a:bodyPr>
          <a:lstStyle/>
          <a:p>
            <a:r>
              <a:rPr lang="es-MX" sz="2400" b="1" dirty="0">
                <a:solidFill>
                  <a:schemeClr val="accent1">
                    <a:lumMod val="75000"/>
                  </a:schemeClr>
                </a:solidFill>
              </a:rPr>
              <a:t>SATISFACCION DE LOS USUARIOS </a:t>
            </a:r>
          </a:p>
        </p:txBody>
      </p:sp>
      <p:graphicFrame>
        <p:nvGraphicFramePr>
          <p:cNvPr id="9" name="Gráfico 8">
            <a:extLst>
              <a:ext uri="{FF2B5EF4-FFF2-40B4-BE49-F238E27FC236}">
                <a16:creationId xmlns:a16="http://schemas.microsoft.com/office/drawing/2014/main" xmlns="" id="{F698CF34-469E-4A7E-BAA0-30A6A06B8138}"/>
              </a:ext>
            </a:extLst>
          </p:cNvPr>
          <p:cNvGraphicFramePr>
            <a:graphicFrameLocks/>
          </p:cNvGraphicFramePr>
          <p:nvPr/>
        </p:nvGraphicFramePr>
        <p:xfrm>
          <a:off x="477078" y="1488805"/>
          <a:ext cx="5738192" cy="3957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C61AC-5FD4-4B6F-B0A3-6229B8E66C77}"/>
              </a:ext>
            </a:extLst>
          </p:cNvPr>
          <p:cNvSpPr>
            <a:spLocks noGrp="1"/>
          </p:cNvSpPr>
          <p:nvPr>
            <p:ph type="title"/>
          </p:nvPr>
        </p:nvSpPr>
        <p:spPr>
          <a:xfrm>
            <a:off x="1029586" y="109944"/>
            <a:ext cx="10515600" cy="1325563"/>
          </a:xfrm>
        </p:spPr>
        <p:txBody>
          <a:bodyPr vert="horz" lIns="91440" tIns="45720" rIns="91440" bIns="45720" rtlCol="0" anchor="ctr">
            <a:normAutofit/>
          </a:bodyPr>
          <a:lstStyle/>
          <a:p>
            <a:pPr algn="ctr"/>
            <a:r>
              <a:rPr lang="es-MX" sz="2000" dirty="0"/>
              <a:t>INDICADORES DE EXPERIENCIA GLOBAL RESPECTO A LOS SERVICIOS DE SALUD 2019 -2020</a:t>
            </a:r>
            <a:endParaRPr lang="es-CO" sz="2000" dirty="0"/>
          </a:p>
        </p:txBody>
      </p:sp>
      <p:graphicFrame>
        <p:nvGraphicFramePr>
          <p:cNvPr id="4" name="Gráfico 3">
            <a:extLst>
              <a:ext uri="{FF2B5EF4-FFF2-40B4-BE49-F238E27FC236}">
                <a16:creationId xmlns:a16="http://schemas.microsoft.com/office/drawing/2014/main" xmlns="" id="{69FC46FF-D0E2-4D9B-8894-DD2CA310173B}"/>
              </a:ext>
            </a:extLst>
          </p:cNvPr>
          <p:cNvGraphicFramePr>
            <a:graphicFrameLocks/>
          </p:cNvGraphicFramePr>
          <p:nvPr>
            <p:extLst>
              <p:ext uri="{D42A27DB-BD31-4B8C-83A1-F6EECF244321}">
                <p14:modId xmlns:p14="http://schemas.microsoft.com/office/powerpoint/2010/main" val="66476536"/>
              </p:ext>
            </p:extLst>
          </p:nvPr>
        </p:nvGraphicFramePr>
        <p:xfrm>
          <a:off x="2958510" y="1052622"/>
          <a:ext cx="5784111" cy="3423684"/>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xmlns="" id="{BEC9FAF4-4E58-4ECB-AD66-86E036569475}"/>
              </a:ext>
            </a:extLst>
          </p:cNvPr>
          <p:cNvSpPr txBox="1">
            <a:spLocks/>
          </p:cNvSpPr>
          <p:nvPr/>
        </p:nvSpPr>
        <p:spPr>
          <a:xfrm>
            <a:off x="592765" y="4614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Para el año 2.020 se observa un aumento del 5% con respecto al año 2.019, relacionado con la experiencia en la atención recibida por los usuarios del HLP, llevando a la Institución a un 93% de satisfacción, cumpliendo con los objetivos estratégicos del Hospital.</a:t>
            </a:r>
          </a:p>
          <a:p>
            <a:pPr algn="just"/>
            <a:endParaRPr lang="es-CO" sz="1800" dirty="0"/>
          </a:p>
        </p:txBody>
      </p:sp>
    </p:spTree>
    <p:extLst>
      <p:ext uri="{BB962C8B-B14F-4D97-AF65-F5344CB8AC3E}">
        <p14:creationId xmlns:p14="http://schemas.microsoft.com/office/powerpoint/2010/main" val="122426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199180" y="531602"/>
            <a:ext cx="11793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002060"/>
                </a:solidFill>
                <a:latin typeface="Cooper Black" panose="0208090404030B020404" pitchFamily="18" charset="0"/>
              </a:rPr>
              <a:t>PRODUCTIVIDAD SALUD PÚBLICA</a:t>
            </a:r>
            <a:endParaRPr lang="es-CO" b="1" dirty="0">
              <a:solidFill>
                <a:srgbClr val="002060"/>
              </a:solidFill>
              <a:latin typeface="Cooper Black" panose="0208090404030B020404" pitchFamily="18" charset="0"/>
            </a:endParaRPr>
          </a:p>
        </p:txBody>
      </p:sp>
      <p:pic>
        <p:nvPicPr>
          <p:cNvPr id="2" name="Imagen 1">
            <a:extLst>
              <a:ext uri="{FF2B5EF4-FFF2-40B4-BE49-F238E27FC236}">
                <a16:creationId xmlns:a16="http://schemas.microsoft.com/office/drawing/2014/main" xmlns="" id="{19D876FB-5968-443E-AE73-ACA8B460BE87}"/>
              </a:ext>
            </a:extLst>
          </p:cNvPr>
          <p:cNvPicPr>
            <a:picLocks noChangeAspect="1"/>
          </p:cNvPicPr>
          <p:nvPr/>
        </p:nvPicPr>
        <p:blipFill rotWithShape="1">
          <a:blip r:embed="rId2"/>
          <a:srcRect t="33344"/>
          <a:stretch/>
        </p:blipFill>
        <p:spPr>
          <a:xfrm>
            <a:off x="3238500" y="1857165"/>
            <a:ext cx="5715000" cy="3293165"/>
          </a:xfrm>
          <a:prstGeom prst="rect">
            <a:avLst/>
          </a:prstGeom>
        </p:spPr>
      </p:pic>
    </p:spTree>
    <p:extLst>
      <p:ext uri="{BB962C8B-B14F-4D97-AF65-F5344CB8AC3E}">
        <p14:creationId xmlns:p14="http://schemas.microsoft.com/office/powerpoint/2010/main" val="27284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2A99C2-27D9-4877-A898-B142C253C912}"/>
              </a:ext>
            </a:extLst>
          </p:cNvPr>
          <p:cNvSpPr>
            <a:spLocks noGrp="1"/>
          </p:cNvSpPr>
          <p:nvPr>
            <p:ph type="title"/>
          </p:nvPr>
        </p:nvSpPr>
        <p:spPr>
          <a:xfrm>
            <a:off x="838200" y="232604"/>
            <a:ext cx="10515600" cy="409608"/>
          </a:xfrm>
        </p:spPr>
        <p:txBody>
          <a:bodyPr>
            <a:normAutofit fontScale="90000"/>
          </a:bodyPr>
          <a:lstStyle/>
          <a:p>
            <a:pPr algn="ctr"/>
            <a:r>
              <a:rPr lang="es-MX" sz="3200" dirty="0"/>
              <a:t>Productividad Salud Publica 2019-2020</a:t>
            </a:r>
            <a:endParaRPr lang="es-CO" sz="3200" dirty="0"/>
          </a:p>
        </p:txBody>
      </p:sp>
      <p:graphicFrame>
        <p:nvGraphicFramePr>
          <p:cNvPr id="24" name="Gráfico 23">
            <a:extLst>
              <a:ext uri="{FF2B5EF4-FFF2-40B4-BE49-F238E27FC236}">
                <a16:creationId xmlns:a16="http://schemas.microsoft.com/office/drawing/2014/main" xmlns="" id="{5CBF2503-2F06-48CF-8210-DECCC006E9BB}"/>
              </a:ext>
            </a:extLst>
          </p:cNvPr>
          <p:cNvGraphicFramePr/>
          <p:nvPr>
            <p:extLst>
              <p:ext uri="{D42A27DB-BD31-4B8C-83A1-F6EECF244321}">
                <p14:modId xmlns:p14="http://schemas.microsoft.com/office/powerpoint/2010/main" val="3577454058"/>
              </p:ext>
            </p:extLst>
          </p:nvPr>
        </p:nvGraphicFramePr>
        <p:xfrm>
          <a:off x="2032000" y="774733"/>
          <a:ext cx="8128000" cy="3384895"/>
        </p:xfrm>
        <a:graphic>
          <a:graphicData uri="http://schemas.openxmlformats.org/drawingml/2006/chart">
            <c:chart xmlns:c="http://schemas.openxmlformats.org/drawingml/2006/chart" xmlns:r="http://schemas.openxmlformats.org/officeDocument/2006/relationships" r:id="rId2"/>
          </a:graphicData>
        </a:graphic>
      </p:graphicFrame>
      <p:sp>
        <p:nvSpPr>
          <p:cNvPr id="25" name="Título 1">
            <a:extLst>
              <a:ext uri="{FF2B5EF4-FFF2-40B4-BE49-F238E27FC236}">
                <a16:creationId xmlns:a16="http://schemas.microsoft.com/office/drawing/2014/main" xmlns="" id="{68F978AA-48E8-4399-8115-C7FBF636E1A4}"/>
              </a:ext>
            </a:extLst>
          </p:cNvPr>
          <p:cNvSpPr txBox="1">
            <a:spLocks/>
          </p:cNvSpPr>
          <p:nvPr/>
        </p:nvSpPr>
        <p:spPr>
          <a:xfrm>
            <a:off x="732182" y="4290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1800" dirty="0"/>
              <a:t>En el cuadro de producción se observa una baja de  toma de citologías en el 2020 ,en relación al año 2019  debido a la situación que vivió el país con la llegada de la pandemia  de la covid 19 , se  tuvieron que cerrar algunos servicios para cumplir con el distanciamiento social, lo que tuvo gran impacto en nuestra productividad, mas sin embargo a final de 2020 ,se logro  gradualmente ir activando de nuevo el servicio.</a:t>
            </a:r>
            <a:endParaRPr lang="es-CO" sz="1800" dirty="0"/>
          </a:p>
        </p:txBody>
      </p:sp>
    </p:spTree>
    <p:extLst>
      <p:ext uri="{BB962C8B-B14F-4D97-AF65-F5344CB8AC3E}">
        <p14:creationId xmlns:p14="http://schemas.microsoft.com/office/powerpoint/2010/main" val="1995287552"/>
      </p:ext>
    </p:extLst>
  </p:cSld>
  <p:clrMapOvr>
    <a:masterClrMapping/>
  </p:clrMapOvr>
</p:sld>
</file>

<file path=ppt/theme/theme1.xml><?xml version="1.0" encoding="utf-8"?>
<a:theme xmlns:a="http://schemas.openxmlformats.org/drawingml/2006/main" name="Presentación ESE HLP 2020 (1)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ESE HLP 2020 (1) (1)</Template>
  <TotalTime>12361</TotalTime>
  <Words>3666</Words>
  <Application>Microsoft Office PowerPoint</Application>
  <PresentationFormat>Panorámica</PresentationFormat>
  <Paragraphs>528</Paragraphs>
  <Slides>65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65</vt:i4>
      </vt:variant>
    </vt:vector>
  </HeadingPairs>
  <TitlesOfParts>
    <vt:vector size="74" baseType="lpstr">
      <vt:lpstr>Arial</vt:lpstr>
      <vt:lpstr>Calibri</vt:lpstr>
      <vt:lpstr>Calibri Light</vt:lpstr>
      <vt:lpstr>Cooper Black</vt:lpstr>
      <vt:lpstr>Roboto</vt:lpstr>
      <vt:lpstr>Symbol</vt:lpstr>
      <vt:lpstr>Times New Roman</vt:lpstr>
      <vt:lpstr>Wingdings 3</vt:lpstr>
      <vt:lpstr>Presentación ESE HLP 2020 (1) (1)</vt:lpstr>
      <vt:lpstr>Presentación de PowerPoint</vt:lpstr>
      <vt:lpstr>PRESTACION DE SERVICIOS DE SALUD</vt:lpstr>
      <vt:lpstr>Presentación de PowerPoint</vt:lpstr>
      <vt:lpstr>INDICADORES DE OPORTUNIDAD 2.019 - 2.020</vt:lpstr>
      <vt:lpstr>INDICADORES DE OPORTUNIDAD 2019 -2020</vt:lpstr>
      <vt:lpstr>INDICADORES DE SEGURIDAD 2019 -2020</vt:lpstr>
      <vt:lpstr>INDICADORES DE EXPERIENCIA GLOBAL RESPECTO A LOS SERVICIOS DE SALUD 2019 -2020</vt:lpstr>
      <vt:lpstr>Presentación de PowerPoint</vt:lpstr>
      <vt:lpstr>Productividad Salud Publica 2019-2020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PLAN INTEGRAL ESPECÍFICO DE CONTINGENCIA </vt:lpstr>
      <vt:lpstr>OBJETIVO</vt:lpstr>
      <vt:lpstr>CREACIÓN DEL ÁREA H </vt:lpstr>
      <vt:lpstr>CRONOLOGIA</vt:lpstr>
      <vt:lpstr>CREACIÓN DEL PROTOCOLO INSTITUCIONAL VERSIÓN 1</vt:lpstr>
      <vt:lpstr>CREACIÓN DEL PROTOCOLO INSTITUCIONAL VERSIÓN 1</vt:lpstr>
      <vt:lpstr>RUTA DE INGRESO</vt:lpstr>
      <vt:lpstr>MODIFICACIÓN DEL PROTOCOLO INSTITUCIONAL VERSIÓN 2</vt:lpstr>
      <vt:lpstr>MODIFICACIÓN DEL PROTOCOLO INSTITUCIONAL VERSIÓN 2</vt:lpstr>
      <vt:lpstr>MODIFICACIÓN DEL PROTOCOLO INSTITUCIONAL VERSIÓN 2</vt:lpstr>
      <vt:lpstr>RUTA DE INGRESO</vt:lpstr>
      <vt:lpstr>CREACIÓN DEL COMITÉ COVID</vt:lpstr>
      <vt:lpstr>CREACIÓN DEL COMITÉ COVID</vt:lpstr>
      <vt:lpstr>MODIFICACIÓN DEL PROTOCOLO INSTITUCIONAL VERSIÓN 3</vt:lpstr>
      <vt:lpstr>RUTA DE INGRESO</vt:lpstr>
      <vt:lpstr>MODIFICACIÓN DEL PROTOCOLO INSTITUCIONAL VERSIÓN 3</vt:lpstr>
      <vt:lpstr>MODIFICACIÓN DEL PROTOCOLO INSTITUCIONAL VERSIÓN 3</vt:lpstr>
      <vt:lpstr>MODIFICACIÓN DEL PROTOCOLO INSTITUCIONAL VERSIÓN 3 ( ENTREGA DE EPP)</vt:lpstr>
      <vt:lpstr>MODIFICACIÓN DEL PROTOCOLO INSTITUCIONAL VERSIÓN 3</vt:lpstr>
      <vt:lpstr>MODIFICACIÓN DEL PROTOCOLO INSTITUCIONAL VERSIÓN 3 ( PERSONAL ASISTENCIAL )</vt:lpstr>
      <vt:lpstr> MODIFICACIÓN DEL PROTOCOLO INSTITUCIONAL VERSIÓN 3 (ESTRUCTURAL)</vt:lpstr>
      <vt:lpstr>MODIFICACIÓN DEL PROTOCOLO INSTITUCIONAL VERSIÓN 3 (ESTRUCTURAL)</vt:lpstr>
      <vt:lpstr>MODIFICACIÓN DEL PROTOCOLO INSTITUCIONAL VERSIÓN 3 (ESTRUCTURAL 1 PISO)</vt:lpstr>
      <vt:lpstr>MODIFICACIÓN DEL PROTOCOLO INSTITUCIONAL VERSIÓN 3 (ESTRUCTURAL 2 PISO)</vt:lpstr>
      <vt:lpstr>MODIFICACIÓN DEL PROTOCOLO INSTITUCIONAL VERSIÓN 3 (INGRESO)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liquidación de SALUDVIDA y EMDISALUD afecta la facturación del régimen subsidiado en la vigencia 2020 ya que esos usuarios fueron asignados  a IPS privadas, disminuyendo los ingresos de la .E.S.E, adicionalmente en el periodo de cuarentena afecta la facturación del régimen contributivo por el cierre de los servicios estipulados por el Ministerio de Salud y Protección Social.  Una vez terminada la cuarentena los usuarios del régimen contributivo se abstienen de recibir los servicios de salud por temor al contagio del COVID 19. la perdida contable se mantiene con respecto al año anterior ya que la nueva administración se tomaron medidas para reducción de los gastos y los costos.</vt:lpstr>
      <vt:lpstr>COMPORTAMIENTO DEL  RECAUDO </vt:lpstr>
      <vt:lpstr>COMPORTAMIENTO DEL COMPROMISO</vt:lpstr>
      <vt:lpstr>Presentación de PowerPoint</vt:lpstr>
      <vt:lpstr>RECUADO VRS COMPROMISO</vt:lpstr>
      <vt:lpstr>Presentación de PowerPoint</vt:lpstr>
      <vt:lpstr>PQRS F ATENDIDAS EN EL AÑO 2019 </vt:lpstr>
      <vt:lpstr>Presentación de PowerPoint</vt:lpstr>
      <vt:lpstr>Presentación de PowerPoint</vt:lpstr>
      <vt:lpstr>PRINCIPALES MOTIVOS DE PETICIONES , QUEJAS , RECLAMOS Y SOLICITUDES DE INFORMACION 2019 </vt:lpstr>
      <vt:lpstr>PRINCIPALES MOTIVOS DE PETICIONES , QUEJAS , RECLAMOS Y SOLICITUDES DE INFORMACION 2020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Juliana Márquez</dc:creator>
  <cp:lastModifiedBy>Control Interno</cp:lastModifiedBy>
  <cp:revision>434</cp:revision>
  <dcterms:created xsi:type="dcterms:W3CDTF">2019-02-08T15:12:09Z</dcterms:created>
  <dcterms:modified xsi:type="dcterms:W3CDTF">2021-04-20T15:53:13Z</dcterms:modified>
</cp:coreProperties>
</file>